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4"/>
  </p:notesMasterIdLst>
  <p:sldIdLst>
    <p:sldId id="256" r:id="rId2"/>
    <p:sldId id="257" r:id="rId3"/>
    <p:sldId id="293" r:id="rId4"/>
    <p:sldId id="258" r:id="rId5"/>
    <p:sldId id="304" r:id="rId6"/>
    <p:sldId id="261" r:id="rId7"/>
    <p:sldId id="260" r:id="rId8"/>
    <p:sldId id="262" r:id="rId9"/>
    <p:sldId id="264" r:id="rId10"/>
    <p:sldId id="265" r:id="rId11"/>
    <p:sldId id="294" r:id="rId12"/>
    <p:sldId id="263" r:id="rId13"/>
    <p:sldId id="291" r:id="rId14"/>
    <p:sldId id="292" r:id="rId15"/>
    <p:sldId id="269" r:id="rId16"/>
    <p:sldId id="305" r:id="rId17"/>
    <p:sldId id="306" r:id="rId18"/>
    <p:sldId id="307" r:id="rId19"/>
    <p:sldId id="278" r:id="rId20"/>
    <p:sldId id="298" r:id="rId21"/>
    <p:sldId id="275" r:id="rId22"/>
    <p:sldId id="276" r:id="rId23"/>
    <p:sldId id="277" r:id="rId24"/>
    <p:sldId id="273" r:id="rId25"/>
    <p:sldId id="274" r:id="rId26"/>
    <p:sldId id="300" r:id="rId27"/>
    <p:sldId id="297" r:id="rId28"/>
    <p:sldId id="266" r:id="rId29"/>
    <p:sldId id="282" r:id="rId30"/>
    <p:sldId id="283" r:id="rId31"/>
    <p:sldId id="281" r:id="rId32"/>
    <p:sldId id="284" r:id="rId33"/>
    <p:sldId id="285" r:id="rId34"/>
    <p:sldId id="303" r:id="rId35"/>
    <p:sldId id="296" r:id="rId36"/>
    <p:sldId id="279" r:id="rId37"/>
    <p:sldId id="280" r:id="rId38"/>
    <p:sldId id="302" r:id="rId39"/>
    <p:sldId id="287" r:id="rId40"/>
    <p:sldId id="288" r:id="rId41"/>
    <p:sldId id="289" r:id="rId42"/>
    <p:sldId id="290" r:id="rId43"/>
  </p:sldIdLst>
  <p:sldSz cx="12192000" cy="6858000"/>
  <p:notesSz cx="6858000" cy="9144000"/>
  <p:embeddedFontLs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alibri Light" panose="020F0302020204030204" pitchFamily="34" charset="0"/>
      <p:regular r:id="rId49"/>
      <p:italic r:id="rId50"/>
    </p:embeddedFont>
    <p:embeddedFont>
      <p:font typeface="Pretendard Variable" panose="02000003000000020004" pitchFamily="2" charset="-127"/>
      <p:regular r:id="rId51"/>
      <p:bold r:id="rId5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C4C4C4"/>
    <a:srgbClr val="FFFFFF"/>
    <a:srgbClr val="D9D9D9"/>
    <a:srgbClr val="FFCB39"/>
    <a:srgbClr val="FFE9AB"/>
    <a:srgbClr val="FFD765"/>
    <a:srgbClr val="FFDD00"/>
    <a:srgbClr val="FBB034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45FF1-5C28-4A9A-A102-FAD7B2FB05AB}" v="3" dt="2023-08-24T06:12:20.228"/>
    <p1510:client id="{02EB6935-AE86-4C6E-8E15-556C7F29498E}" v="2" dt="2023-08-24T13:01:27.413"/>
    <p1510:client id="{4FDC2A8A-6A07-4154-8A23-5C9DAE281358}" v="47" dt="2023-08-24T03:12:53.959"/>
    <p1510:client id="{665C84D7-7B8F-450F-B250-CE1D5393D4C0}" v="37" dt="2023-08-24T05:58:52.586"/>
    <p1510:client id="{CFD660FF-C846-4C29-9FD0-679CFEE7A6A9}" v="309" dt="2023-08-24T02:44:12.3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정 김" userId="008ad2fb425401c0" providerId="LiveId" clId="{02EB6935-AE86-4C6E-8E15-556C7F29498E}"/>
    <pc:docChg chg="custSel modSld">
      <pc:chgData name="민정 김" userId="008ad2fb425401c0" providerId="LiveId" clId="{02EB6935-AE86-4C6E-8E15-556C7F29498E}" dt="2023-08-24T13:01:27.413" v="1"/>
      <pc:docMkLst>
        <pc:docMk/>
      </pc:docMkLst>
      <pc:sldChg chg="addSp delSp modSp mod modAnim">
        <pc:chgData name="민정 김" userId="008ad2fb425401c0" providerId="LiveId" clId="{02EB6935-AE86-4C6E-8E15-556C7F29498E}" dt="2023-08-24T13:01:27.413" v="1"/>
        <pc:sldMkLst>
          <pc:docMk/>
          <pc:sldMk cId="3084719009" sldId="303"/>
        </pc:sldMkLst>
        <pc:spChg chg="del">
          <ac:chgData name="민정 김" userId="008ad2fb425401c0" providerId="LiveId" clId="{02EB6935-AE86-4C6E-8E15-556C7F29498E}" dt="2023-08-24T13:01:12.184" v="0" actId="478"/>
          <ac:spMkLst>
            <pc:docMk/>
            <pc:sldMk cId="3084719009" sldId="303"/>
            <ac:spMk id="7" creationId="{23ED6E34-7255-23BA-5B1F-B3F8B364C547}"/>
          </ac:spMkLst>
        </pc:spChg>
        <pc:picChg chg="add mod">
          <ac:chgData name="민정 김" userId="008ad2fb425401c0" providerId="LiveId" clId="{02EB6935-AE86-4C6E-8E15-556C7F29498E}" dt="2023-08-24T13:01:27.413" v="1"/>
          <ac:picMkLst>
            <pc:docMk/>
            <pc:sldMk cId="3084719009" sldId="303"/>
            <ac:picMk id="2" creationId="{FB54E990-39CE-69B5-EC65-5EF1A5646A3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Pretendard Variable" panose="02000003000000020004" pitchFamily="2" charset="-127"/>
                <a:ea typeface="Pretendard Variable" panose="020000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Pretendard Variable" panose="02000003000000020004" pitchFamily="2" charset="-127"/>
                <a:ea typeface="Pretendard Variable" panose="02000003000000020004" pitchFamily="2" charset="-127"/>
              </a:defRPr>
            </a:lvl1pPr>
          </a:lstStyle>
          <a:p>
            <a:fld id="{609F3FC7-D1F1-4112-8ED4-D5B644225CBC}" type="datetimeFigureOut">
              <a:rPr lang="ko-KR" altLang="en-US" smtClean="0"/>
              <a:pPr/>
              <a:t>2023-08-24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Pretendard Variable" panose="02000003000000020004" pitchFamily="2" charset="-127"/>
                <a:ea typeface="Pretendard Variable" panose="02000003000000020004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Pretendard Variable" panose="02000003000000020004" pitchFamily="2" charset="-127"/>
                <a:ea typeface="Pretendard Variable" panose="02000003000000020004" pitchFamily="2" charset="-127"/>
              </a:defRPr>
            </a:lvl1pPr>
          </a:lstStyle>
          <a:p>
            <a:fld id="{3DC73134-CB30-4C26-9C32-92D3F382394E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921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Pretendard Variable" panose="02000003000000020004" pitchFamily="2" charset="-127"/>
        <a:ea typeface="Pretendard Variable" panose="02000003000000020004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언어 능력이랑 기억력 순서 바꾸기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73134-CB30-4C26-9C32-92D3F382394E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1912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73134-CB30-4C26-9C32-92D3F382394E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451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1E050-417D-40D2-99BE-21AE1BEE7C42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272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9C288-20E9-4F0E-A05F-CE5BEB36ADF7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23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ED0B8-8AEB-46A7-B764-46AA47A877E2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117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724AD-2762-4113-9472-6735979AC49D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675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D5EF6-82E1-46D2-884A-F54B3440A305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447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43A7-0B5D-47F6-A48F-B45F3A8F1782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048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EBA5B-37BE-4FF8-ADF7-1A44EFF36175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885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A4FFB-5CB5-4AAD-A839-684D5BA77199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17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9C9D3-97FD-4679-AB67-7F501DEBD698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9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2EFD8-5757-4F18-A816-6089CCF1B50F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031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B6A814-4AFD-4237-9AF2-4A5A9F873AC3}" type="datetime1">
              <a:rPr lang="ko-KR" altLang="en-US" smtClean="0"/>
              <a:t>2023-08-24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8034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DE4A8-ABD2-4244-947D-A4201544E00F}" type="datetime1">
              <a:rPr lang="ko-KR" altLang="en-US" smtClean="0"/>
              <a:pPr/>
              <a:t>2023-08-24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F379F-1EA4-42BC-8824-D4E96A83098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87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4680649" y="0"/>
            <a:ext cx="7511351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B3DA2C-775F-17EB-DED4-CD644546C55E}"/>
              </a:ext>
            </a:extLst>
          </p:cNvPr>
          <p:cNvSpPr txBox="1"/>
          <p:nvPr/>
        </p:nvSpPr>
        <p:spPr>
          <a:xfrm>
            <a:off x="111467" y="6171477"/>
            <a:ext cx="3526928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2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2023 DCC HUFS TEAM 3</a:t>
            </a:r>
          </a:p>
          <a:p>
            <a:pPr algn="l" rtl="0" fontAlgn="base"/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김희찬, </a:t>
            </a:r>
            <a:r>
              <a:rPr lang="ko-KR" altLang="ko-KR" sz="1200" b="0" i="0" u="none" strike="noStrike" dirty="0" err="1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강류진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김가영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김민정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김유나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 err="1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김현동</a:t>
            </a:r>
            <a:r>
              <a:rPr lang="en-US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 </a:t>
            </a:r>
            <a:r>
              <a:rPr lang="ko-KR" altLang="ko-KR" sz="1200" b="0" i="0" u="none" strike="noStrike" dirty="0" err="1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백준홍</a:t>
            </a:r>
            <a:r>
              <a:rPr lang="ko-KR" altLang="ko-KR" sz="1200" b="0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  </a:t>
            </a:r>
            <a:r>
              <a:rPr lang="en-US" altLang="ko-KR" sz="1800" b="0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rPr>
              <a:t>​</a:t>
            </a:r>
            <a:endParaRPr lang="en-US" altLang="ko-KR" sz="1400" b="0" i="0" dirty="0">
              <a:effectLst/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A87D31C-4345-260A-3378-E15E2E9A1F03}"/>
              </a:ext>
            </a:extLst>
          </p:cNvPr>
          <p:cNvGrpSpPr/>
          <p:nvPr/>
        </p:nvGrpSpPr>
        <p:grpSpPr>
          <a:xfrm>
            <a:off x="-2808126" y="767008"/>
            <a:ext cx="7981948" cy="5323983"/>
            <a:chOff x="-2808126" y="767008"/>
            <a:chExt cx="7981948" cy="53239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C128CC9-9B12-4CD7-68C0-F70C3491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4796" y="916401"/>
              <a:ext cx="7537796" cy="5025197"/>
            </a:xfrm>
            <a:prstGeom prst="rect">
              <a:avLst/>
            </a:prstGeom>
          </p:spPr>
        </p:pic>
        <p:pic>
          <p:nvPicPr>
            <p:cNvPr id="6" name="그림 5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A3D322B5-BC85-BD6F-BBDE-8DE0A1B7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08126" y="767008"/>
              <a:ext cx="7981948" cy="5323983"/>
            </a:xfrm>
            <a:prstGeom prst="rect">
              <a:avLst/>
            </a:prstGeom>
          </p:spPr>
        </p:pic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5419879" y="2069678"/>
            <a:ext cx="5294356" cy="22691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SNaiL</a:t>
            </a:r>
            <a:endParaRPr lang="en-US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AI </a:t>
            </a: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기반</a:t>
            </a:r>
            <a:r>
              <a:rPr lang="en-US" altLang="ko-KR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인지능력 검사 서비스</a:t>
            </a:r>
            <a:r>
              <a:rPr lang="en-US" altLang="ko-KR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 </a:t>
            </a:r>
            <a:endParaRPr lang="en-US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5257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82BBE-0CFC-629F-08C3-EED0AEA6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E14D-7F34-3CC1-5ABA-8A1460C68A6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경쟁 서비스 분석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7170" name="Picture 2" descr="텍스트, 스크린샷, 만화 영화, 운영 체제이(가) 표시된 사진&#10;&#10;자동 생성된 설명">
            <a:extLst>
              <a:ext uri="{FF2B5EF4-FFF2-40B4-BE49-F238E27FC236}">
                <a16:creationId xmlns:a16="http://schemas.microsoft.com/office/drawing/2014/main" id="{FAA20580-A09D-A2E9-C768-B30EEF8A7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72" y="386542"/>
            <a:ext cx="11636019" cy="6574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229A8AF-D40A-B061-F9A3-B2E7F06417AE}"/>
              </a:ext>
            </a:extLst>
          </p:cNvPr>
          <p:cNvSpPr/>
          <p:nvPr/>
        </p:nvSpPr>
        <p:spPr>
          <a:xfrm>
            <a:off x="5411756" y="2509935"/>
            <a:ext cx="2649894" cy="39615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727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solidFill>
                  <a:schemeClr val="bg2">
                    <a:lumMod val="1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2. </a:t>
            </a:r>
            <a:r>
              <a:rPr lang="ko-KR" altLang="en-US" sz="7200" b="1" dirty="0">
                <a:solidFill>
                  <a:schemeClr val="bg2">
                    <a:lumMod val="10000"/>
                  </a:schemeClr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서비스 소개</a:t>
            </a:r>
            <a:endParaRPr lang="en-US" sz="7200" b="1" dirty="0">
              <a:solidFill>
                <a:schemeClr val="bg2">
                  <a:lumMod val="10000"/>
                </a:schemeClr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231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5A5A9-1390-64DA-34FC-F743CD08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95035A-92B3-AB29-9194-6B5874284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18" y="197114"/>
            <a:ext cx="11659564" cy="61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6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5A5A9-1390-64DA-34FC-F743CD08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13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C60E12-0FE3-0709-39CC-BAFC9F2D95B8}"/>
              </a:ext>
            </a:extLst>
          </p:cNvPr>
          <p:cNvGrpSpPr/>
          <p:nvPr/>
        </p:nvGrpSpPr>
        <p:grpSpPr>
          <a:xfrm>
            <a:off x="266217" y="136524"/>
            <a:ext cx="11659565" cy="6219826"/>
            <a:chOff x="266217" y="136524"/>
            <a:chExt cx="11659565" cy="6219826"/>
          </a:xfrm>
          <a:solidFill>
            <a:schemeClr val="tx1">
              <a:alpha val="70000"/>
            </a:schemeClr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95035A-92B3-AB29-9194-6B5874284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18" y="197114"/>
              <a:ext cx="11659564" cy="6159236"/>
            </a:xfrm>
            <a:prstGeom prst="rect">
              <a:avLst/>
            </a:prstGeom>
            <a:grp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38F9F3C-7808-1C75-9FE1-7750FEBAA128}"/>
                </a:ext>
              </a:extLst>
            </p:cNvPr>
            <p:cNvSpPr/>
            <p:nvPr/>
          </p:nvSpPr>
          <p:spPr>
            <a:xfrm>
              <a:off x="266217" y="136524"/>
              <a:ext cx="11659563" cy="62198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EF363B8-1841-C16C-4C79-28309A56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80" r="23577" b="1853"/>
          <a:stretch/>
        </p:blipFill>
        <p:spPr>
          <a:xfrm>
            <a:off x="6574419" y="197113"/>
            <a:ext cx="2500133" cy="6045067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A6847130-6F14-AC09-F5AA-101AF0AE892C}"/>
              </a:ext>
            </a:extLst>
          </p:cNvPr>
          <p:cNvGrpSpPr/>
          <p:nvPr/>
        </p:nvGrpSpPr>
        <p:grpSpPr>
          <a:xfrm>
            <a:off x="1287853" y="1216299"/>
            <a:ext cx="5149978" cy="4120864"/>
            <a:chOff x="825233" y="1089562"/>
            <a:chExt cx="5149978" cy="4120864"/>
          </a:xfrm>
        </p:grpSpPr>
        <p:pic>
          <p:nvPicPr>
            <p:cNvPr id="8" name="그림 7" descr="클립아트, 만화 영화, 그래픽, 일러스트레이션이(가) 표시된 사진&#10;&#10;자동 생성된 설명">
              <a:extLst>
                <a:ext uri="{FF2B5EF4-FFF2-40B4-BE49-F238E27FC236}">
                  <a16:creationId xmlns:a16="http://schemas.microsoft.com/office/drawing/2014/main" id="{CBF942FE-72DE-FCBE-D558-61B98B0B5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5233" y="1089562"/>
              <a:ext cx="1532964" cy="1488141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8E519A3-58A2-9082-E34A-F898F9DD8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233" y="3723626"/>
              <a:ext cx="1486800" cy="148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9F5E32-50B7-9BA5-EC4B-627B1B661C52}"/>
                </a:ext>
              </a:extLst>
            </p:cNvPr>
            <p:cNvSpPr txBox="1"/>
            <p:nvPr/>
          </p:nvSpPr>
          <p:spPr>
            <a:xfrm>
              <a:off x="2572328" y="1205094"/>
              <a:ext cx="3045254" cy="12570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 음성 인식</a:t>
              </a:r>
            </a:p>
            <a:p>
              <a:endParaRPr lang="ko-KR" altLang="en-US" sz="1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 음성 데이터를 사용하여</a:t>
              </a:r>
              <a:endParaRPr lang="en-US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발화자의 음성을 정확히 인식</a:t>
              </a:r>
              <a:endParaRPr lang="ko-KR" altLang="en-US" dirty="0">
                <a:solidFill>
                  <a:schemeClr val="bg1"/>
                </a:solidFill>
                <a:latin typeface="Pretendard Variable" panose="02000003000000020004" pitchFamily="2" charset="-127"/>
              </a:endParaRPr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C33A8807-5D1F-E0AF-1CDA-5EE8DE5A90F1}"/>
                </a:ext>
              </a:extLst>
            </p:cNvPr>
            <p:cNvSpPr txBox="1"/>
            <p:nvPr/>
          </p:nvSpPr>
          <p:spPr>
            <a:xfrm>
              <a:off x="2572328" y="3835763"/>
              <a:ext cx="3402883" cy="126252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24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컴퓨터 비전</a:t>
              </a:r>
              <a:endParaRPr lang="en-US" altLang="ko-KR" sz="24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endParaRPr lang="en-US" altLang="ko-KR" sz="1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cv2,</a:t>
              </a:r>
              <a:r>
                <a:rPr lang="ko-KR" altLang="en-US" sz="20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 </a:t>
              </a:r>
              <a:r>
                <a:rPr lang="en-US" altLang="ko-KR" sz="2000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dlib</a:t>
              </a:r>
              <a:r>
                <a:rPr lang="ko-KR" altLang="en-US" sz="20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을 사용해</a:t>
              </a:r>
              <a:endParaRPr lang="ko-KR" sz="2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아이의 표정과 시선을 인식</a:t>
              </a:r>
              <a:endParaRPr lang="ko-KR" sz="16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8946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75A5A9-1390-64DA-34FC-F743CD088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8AC60E12-0FE3-0709-39CC-BAFC9F2D95B8}"/>
              </a:ext>
            </a:extLst>
          </p:cNvPr>
          <p:cNvGrpSpPr/>
          <p:nvPr/>
        </p:nvGrpSpPr>
        <p:grpSpPr>
          <a:xfrm>
            <a:off x="266217" y="136524"/>
            <a:ext cx="11659565" cy="6219826"/>
            <a:chOff x="266217" y="136524"/>
            <a:chExt cx="11659565" cy="6219826"/>
          </a:xfrm>
          <a:solidFill>
            <a:schemeClr val="bg1">
              <a:alpha val="70000"/>
            </a:schemeClr>
          </a:solidFill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895035A-92B3-AB29-9194-6B5874284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218" y="197114"/>
              <a:ext cx="11659564" cy="6159236"/>
            </a:xfrm>
            <a:prstGeom prst="rect">
              <a:avLst/>
            </a:prstGeom>
            <a:grpFill/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38F9F3C-7808-1C75-9FE1-7750FEBAA128}"/>
                </a:ext>
              </a:extLst>
            </p:cNvPr>
            <p:cNvSpPr/>
            <p:nvPr/>
          </p:nvSpPr>
          <p:spPr>
            <a:xfrm>
              <a:off x="266217" y="136524"/>
              <a:ext cx="11659563" cy="6219825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CFC62849-1D7F-1B59-1C2A-D612EA3F85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72" r="2432" b="1865"/>
          <a:stretch/>
        </p:blipFill>
        <p:spPr>
          <a:xfrm>
            <a:off x="9288681" y="197114"/>
            <a:ext cx="2459623" cy="6044373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14BE8938-AE37-B9EB-DBC1-860774346611}"/>
              </a:ext>
            </a:extLst>
          </p:cNvPr>
          <p:cNvGrpSpPr/>
          <p:nvPr/>
        </p:nvGrpSpPr>
        <p:grpSpPr>
          <a:xfrm>
            <a:off x="4684007" y="501650"/>
            <a:ext cx="4709532" cy="1486800"/>
            <a:chOff x="4106155" y="1369237"/>
            <a:chExt cx="4709532" cy="1486800"/>
          </a:xfrm>
        </p:grpSpPr>
        <p:pic>
          <p:nvPicPr>
            <p:cNvPr id="10" name="그림 9" descr="그래픽, 상징, 원, 폰트이(가) 표시된 사진&#10;&#10;자동 생성된 설명">
              <a:extLst>
                <a:ext uri="{FF2B5EF4-FFF2-40B4-BE49-F238E27FC236}">
                  <a16:creationId xmlns:a16="http://schemas.microsoft.com/office/drawing/2014/main" id="{23A1ADCA-3489-58D6-166F-94397FE07C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06155" y="1369237"/>
              <a:ext cx="1486800" cy="14868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B96F91-1B97-390A-D680-75B420EF7D8C}"/>
                </a:ext>
              </a:extLst>
            </p:cNvPr>
            <p:cNvSpPr txBox="1"/>
            <p:nvPr/>
          </p:nvSpPr>
          <p:spPr>
            <a:xfrm>
              <a:off x="5770433" y="1484100"/>
              <a:ext cx="3045254" cy="12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4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GPT</a:t>
              </a:r>
              <a:endParaRPr lang="ko-KR" altLang="en-US" sz="1000" b="1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0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역량 결과 후 </a:t>
              </a:r>
              <a:r>
                <a:rPr lang="ko-KR" altLang="en-US" dirty="0" err="1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GPT를</a:t>
              </a: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사용한</a:t>
              </a:r>
              <a:endParaRPr lang="ko-KR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해설지 및 피드백 제공</a:t>
              </a:r>
              <a:endParaRPr lang="ko-KR" alt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790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0154BD-D0A1-6F80-0878-430E3F269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D176F-3A82-FDCF-72C1-9F240980B25A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핵심 역량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56506CA-B370-837E-1FA0-13E891199D50}"/>
              </a:ext>
            </a:extLst>
          </p:cNvPr>
          <p:cNvGrpSpPr/>
          <p:nvPr/>
        </p:nvGrpSpPr>
        <p:grpSpPr>
          <a:xfrm>
            <a:off x="6363182" y="1060820"/>
            <a:ext cx="4722815" cy="4869214"/>
            <a:chOff x="6511914" y="1008255"/>
            <a:chExt cx="4722815" cy="4869214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FFD5653-1B80-AF54-6B87-4F9949D8605D}"/>
                </a:ext>
              </a:extLst>
            </p:cNvPr>
            <p:cNvSpPr/>
            <p:nvPr/>
          </p:nvSpPr>
          <p:spPr>
            <a:xfrm>
              <a:off x="6511915" y="4006652"/>
              <a:ext cx="4618653" cy="874586"/>
            </a:xfrm>
            <a:prstGeom prst="roundRect">
              <a:avLst>
                <a:gd name="adj" fmla="val 7290"/>
              </a:avLst>
            </a:prstGeom>
            <a:noFill/>
            <a:ln w="381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5FD46B9D-3D0B-E9E0-E0DD-E4C3530A7825}"/>
                </a:ext>
              </a:extLst>
            </p:cNvPr>
            <p:cNvSpPr/>
            <p:nvPr/>
          </p:nvSpPr>
          <p:spPr>
            <a:xfrm>
              <a:off x="6511915" y="3010421"/>
              <a:ext cx="4618653" cy="874586"/>
            </a:xfrm>
            <a:prstGeom prst="roundRect">
              <a:avLst>
                <a:gd name="adj" fmla="val 7290"/>
              </a:avLst>
            </a:prstGeom>
            <a:noFill/>
            <a:ln w="381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6A59ECA2-D7ED-31AA-023D-185576694016}"/>
                </a:ext>
              </a:extLst>
            </p:cNvPr>
            <p:cNvSpPr/>
            <p:nvPr/>
          </p:nvSpPr>
          <p:spPr>
            <a:xfrm>
              <a:off x="6511916" y="2009338"/>
              <a:ext cx="4618653" cy="874586"/>
            </a:xfrm>
            <a:prstGeom prst="roundRect">
              <a:avLst>
                <a:gd name="adj" fmla="val 7290"/>
              </a:avLst>
            </a:prstGeom>
            <a:noFill/>
            <a:ln w="381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3BCDFFC-48AB-2F90-01F7-74AADAA30860}"/>
                </a:ext>
              </a:extLst>
            </p:cNvPr>
            <p:cNvSpPr txBox="1"/>
            <p:nvPr/>
          </p:nvSpPr>
          <p:spPr>
            <a:xfrm>
              <a:off x="6611929" y="3116382"/>
              <a:ext cx="3952240" cy="6252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처리 능력</a:t>
              </a:r>
              <a:endParaRPr lang="ko-KR" altLang="ko-KR" b="1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endParaRPr>
            </a:p>
            <a:p>
              <a:pPr algn="l" rtl="0" fontAlgn="base">
                <a:lnSpc>
                  <a:spcPct val="120000"/>
                </a:lnSpc>
              </a:pPr>
              <a:r>
                <a:rPr lang="ko-KR" altLang="ko-KR" sz="14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정보를 빠르고 정확하게 처리하는 능력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2294CD7-0A3A-35AA-A283-AAF82416A019}"/>
                </a:ext>
              </a:extLst>
            </p:cNvPr>
            <p:cNvSpPr txBox="1"/>
            <p:nvPr/>
          </p:nvSpPr>
          <p:spPr>
            <a:xfrm>
              <a:off x="6611929" y="4131327"/>
              <a:ext cx="4418736" cy="6252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기억력</a:t>
              </a:r>
              <a:endParaRPr lang="ko-KR" altLang="ko-KR" sz="1400" b="1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endParaRPr>
            </a:p>
            <a:p>
              <a:pPr algn="l" rtl="0" fontAlgn="base">
                <a:lnSpc>
                  <a:spcPct val="120000"/>
                </a:lnSpc>
              </a:pPr>
              <a:r>
                <a:rPr lang="ko-KR" altLang="en-US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정보를 저장하고 꺼내 활용할 수 있는 능력</a:t>
              </a:r>
              <a:endParaRPr lang="ko-KR" altLang="ko-KR" sz="1600" b="0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987973-58BB-F90D-A0C1-64E836AA7F65}"/>
                </a:ext>
              </a:extLst>
            </p:cNvPr>
            <p:cNvSpPr txBox="1"/>
            <p:nvPr/>
          </p:nvSpPr>
          <p:spPr>
            <a:xfrm>
              <a:off x="6634480" y="1084955"/>
              <a:ext cx="3952240" cy="699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>
                <a:lnSpc>
                  <a:spcPct val="120000"/>
                </a:lnSpc>
              </a:pPr>
              <a:r>
                <a:rPr lang="ko-KR" altLang="ko-KR" sz="1600" b="1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주의력</a:t>
              </a:r>
              <a:r>
                <a:rPr lang="ko-KR" altLang="ko-KR" sz="2000" b="1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</a:rPr>
                <a:t>​</a:t>
              </a:r>
              <a:endParaRPr lang="ko-KR" altLang="ko-KR" b="1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endParaRPr>
            </a:p>
            <a:p>
              <a:pPr algn="l" rtl="0" fontAlgn="base">
                <a:lnSpc>
                  <a:spcPct val="120000"/>
                </a:lnSpc>
              </a:pPr>
              <a:r>
                <a:rPr lang="ko-KR" altLang="ko-KR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외부 자극으로부터 지속적으로 주의를 유지하는 능력</a:t>
              </a:r>
              <a:endParaRPr lang="ko-KR" altLang="ko-KR" sz="1400" b="0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6FB597-8C82-791B-48DD-CBB093F888FE}"/>
                </a:ext>
              </a:extLst>
            </p:cNvPr>
            <p:cNvSpPr txBox="1"/>
            <p:nvPr/>
          </p:nvSpPr>
          <p:spPr>
            <a:xfrm>
              <a:off x="6611929" y="2084902"/>
              <a:ext cx="3952240" cy="6991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유연성</a:t>
              </a:r>
              <a:r>
                <a:rPr lang="ko-KR" altLang="ko-KR" sz="20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</a:rPr>
                <a:t>​</a:t>
              </a:r>
              <a:endParaRPr lang="ko-KR" altLang="ko-KR" b="0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endParaRPr>
            </a:p>
            <a:p>
              <a:pPr algn="l" rtl="0" fontAlgn="base">
                <a:lnSpc>
                  <a:spcPct val="120000"/>
                </a:lnSpc>
              </a:pPr>
              <a:r>
                <a:rPr lang="ko-KR" altLang="ko-KR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습관화된</a:t>
              </a:r>
              <a:r>
                <a:rPr lang="en-US" altLang="ko-KR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 </a:t>
              </a:r>
              <a:r>
                <a:rPr lang="ko-KR" altLang="ko-KR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반응, 사고를</a:t>
              </a:r>
              <a:r>
                <a:rPr lang="en-US" altLang="ko-KR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 </a:t>
              </a:r>
              <a:r>
                <a:rPr lang="ko-KR" altLang="ko-KR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극복하고 상황에 적응하는</a:t>
              </a:r>
              <a:r>
                <a:rPr lang="en-US" altLang="ko-KR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 </a:t>
              </a:r>
              <a:r>
                <a:rPr lang="ko-KR" altLang="ko-KR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능력</a:t>
              </a:r>
              <a:endParaRPr lang="ko-KR" altLang="ko-KR" sz="1400" b="0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0B3B0DB-92D1-1FB1-F68F-0C1956443B97}"/>
                </a:ext>
              </a:extLst>
            </p:cNvPr>
            <p:cNvSpPr/>
            <p:nvPr/>
          </p:nvSpPr>
          <p:spPr>
            <a:xfrm>
              <a:off x="6511916" y="1008255"/>
              <a:ext cx="4618653" cy="874586"/>
            </a:xfrm>
            <a:prstGeom prst="roundRect">
              <a:avLst>
                <a:gd name="adj" fmla="val 7290"/>
              </a:avLst>
            </a:prstGeom>
            <a:noFill/>
            <a:ln w="381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CC207DD8-DE39-EF12-D46A-5513D076225B}"/>
                </a:ext>
              </a:extLst>
            </p:cNvPr>
            <p:cNvSpPr/>
            <p:nvPr/>
          </p:nvSpPr>
          <p:spPr>
            <a:xfrm>
              <a:off x="6511914" y="5002883"/>
              <a:ext cx="4618653" cy="874586"/>
            </a:xfrm>
            <a:prstGeom prst="roundRect">
              <a:avLst>
                <a:gd name="adj" fmla="val 7290"/>
              </a:avLst>
            </a:prstGeom>
            <a:noFill/>
            <a:ln w="381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DED200-A12F-F64F-6423-927A5B5010FB}"/>
                </a:ext>
              </a:extLst>
            </p:cNvPr>
            <p:cNvSpPr txBox="1"/>
            <p:nvPr/>
          </p:nvSpPr>
          <p:spPr>
            <a:xfrm>
              <a:off x="6611929" y="5127975"/>
              <a:ext cx="4622800" cy="6252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 rtl="0" fontAlgn="base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언어 능력</a:t>
              </a:r>
              <a:endParaRPr lang="ko-KR" altLang="ko-KR" sz="1400" b="1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</a:endParaRPr>
            </a:p>
            <a:p>
              <a:pPr algn="l" rtl="0" fontAlgn="base">
                <a:lnSpc>
                  <a:spcPct val="120000"/>
                </a:lnSpc>
              </a:pPr>
              <a:r>
                <a:rPr lang="ko-KR" altLang="ko-KR" sz="1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사회 구성원으로서 사회에서 사용되는 언어를 사용하는 능력</a:t>
              </a:r>
              <a:endParaRPr lang="ko-KR" altLang="ko-KR" sz="1400" b="0" i="0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72C9BAB-6854-1466-D655-8A96CE2CE3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36" r="20171"/>
          <a:stretch/>
        </p:blipFill>
        <p:spPr>
          <a:xfrm>
            <a:off x="653103" y="1002717"/>
            <a:ext cx="5326087" cy="498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07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4EC78E-655F-8695-C8D4-317AC87AB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DC5A2-FA2E-9F7E-BA65-2DCA0433AC25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목록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0686C9C-0FE7-55F7-36CE-480F6D5EB2B1}"/>
              </a:ext>
            </a:extLst>
          </p:cNvPr>
          <p:cNvGrpSpPr/>
          <p:nvPr/>
        </p:nvGrpSpPr>
        <p:grpSpPr>
          <a:xfrm>
            <a:off x="1183636" y="1128663"/>
            <a:ext cx="9824728" cy="4600674"/>
            <a:chOff x="1110559" y="1128663"/>
            <a:chExt cx="9824728" cy="460067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36C636C4-321F-6D8A-5849-0F92A045BDFD}"/>
                </a:ext>
              </a:extLst>
            </p:cNvPr>
            <p:cNvSpPr/>
            <p:nvPr/>
          </p:nvSpPr>
          <p:spPr>
            <a:xfrm>
              <a:off x="1110559" y="1128664"/>
              <a:ext cx="4657548" cy="4600673"/>
            </a:xfrm>
            <a:prstGeom prst="roundRect">
              <a:avLst>
                <a:gd name="adj" fmla="val 7290"/>
              </a:avLst>
            </a:prstGeom>
            <a:noFill/>
            <a:ln w="381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11AB917-8696-E9D2-FA69-9AA70ECD6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9661" y="1333072"/>
              <a:ext cx="3667414" cy="2444943"/>
            </a:xfrm>
            <a:prstGeom prst="rect">
              <a:avLst/>
            </a:prstGeom>
          </p:spPr>
        </p:pic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39D63C2B-70A5-0DDF-772C-214E7B636E0B}"/>
                </a:ext>
              </a:extLst>
            </p:cNvPr>
            <p:cNvGrpSpPr/>
            <p:nvPr/>
          </p:nvGrpSpPr>
          <p:grpSpPr>
            <a:xfrm>
              <a:off x="1407406" y="1328724"/>
              <a:ext cx="3971925" cy="4184487"/>
              <a:chOff x="1182337" y="1776592"/>
              <a:chExt cx="3971925" cy="4184487"/>
            </a:xfrm>
          </p:grpSpPr>
          <p:sp>
            <p:nvSpPr>
              <p:cNvPr id="18" name="TextBox 1">
                <a:extLst>
                  <a:ext uri="{FF2B5EF4-FFF2-40B4-BE49-F238E27FC236}">
                    <a16:creationId xmlns:a16="http://schemas.microsoft.com/office/drawing/2014/main" id="{02CC8033-614E-E02C-7CCF-7ABC03925A83}"/>
                  </a:ext>
                </a:extLst>
              </p:cNvPr>
              <p:cNvSpPr txBox="1"/>
              <p:nvPr/>
            </p:nvSpPr>
            <p:spPr>
              <a:xfrm>
                <a:off x="1247897" y="4402960"/>
                <a:ext cx="3796828" cy="1558119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800" b="1" dirty="0" err="1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스트룹</a:t>
                </a:r>
                <a:r>
                  <a:rPr lang="ko-KR" altLang="en-US" sz="28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검사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단어의 색깔을 올바르게 말함으로써</a:t>
                </a:r>
                <a:r>
                  <a: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</a:t>
                </a: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유연성을 검사</a:t>
                </a:r>
              </a:p>
            </p:txBody>
          </p:sp>
          <p:pic>
            <p:nvPicPr>
              <p:cNvPr id="17" name="Picture 6" descr="스크린샷, 태블릿 컴퓨터, 스마트폰이(가) 표시된 사진&#10;&#10;자동 생성된 설명">
                <a:extLst>
                  <a:ext uri="{FF2B5EF4-FFF2-40B4-BE49-F238E27FC236}">
                    <a16:creationId xmlns:a16="http://schemas.microsoft.com/office/drawing/2014/main" id="{343CD25B-90B4-B917-4362-61443FCBC4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82337" y="1776592"/>
                <a:ext cx="3971925" cy="2514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2A63EA4-7F61-9A98-41D8-3FB5FDAD2B92}"/>
                </a:ext>
              </a:extLst>
            </p:cNvPr>
            <p:cNvGrpSpPr/>
            <p:nvPr/>
          </p:nvGrpSpPr>
          <p:grpSpPr>
            <a:xfrm>
              <a:off x="6277739" y="1128663"/>
              <a:ext cx="4657548" cy="4600673"/>
              <a:chOff x="6423892" y="1128663"/>
              <a:chExt cx="4657548" cy="4600673"/>
            </a:xfrm>
          </p:grpSpPr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A67B035E-A0A3-31B8-14C7-E6133C952653}"/>
                  </a:ext>
                </a:extLst>
              </p:cNvPr>
              <p:cNvSpPr/>
              <p:nvPr/>
            </p:nvSpPr>
            <p:spPr>
              <a:xfrm>
                <a:off x="6423892" y="1128663"/>
                <a:ext cx="4657548" cy="4600673"/>
              </a:xfrm>
              <a:prstGeom prst="roundRect">
                <a:avLst>
                  <a:gd name="adj" fmla="val 7290"/>
                </a:avLst>
              </a:prstGeom>
              <a:noFill/>
              <a:ln w="38100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87D6B49E-3F8C-2628-FB32-813ADDFA5664}"/>
                  </a:ext>
                </a:extLst>
              </p:cNvPr>
              <p:cNvGrpSpPr/>
              <p:nvPr/>
            </p:nvGrpSpPr>
            <p:grpSpPr>
              <a:xfrm>
                <a:off x="6516257" y="1326184"/>
                <a:ext cx="4472818" cy="4157323"/>
                <a:chOff x="6494268" y="1855287"/>
                <a:chExt cx="4472818" cy="4157323"/>
              </a:xfrm>
            </p:grpSpPr>
            <p:sp>
              <p:nvSpPr>
                <p:cNvPr id="27" name="TextBox 1">
                  <a:extLst>
                    <a:ext uri="{FF2B5EF4-FFF2-40B4-BE49-F238E27FC236}">
                      <a16:creationId xmlns:a16="http://schemas.microsoft.com/office/drawing/2014/main" id="{26298B1A-202F-9048-8BBB-439905124DB7}"/>
                    </a:ext>
                  </a:extLst>
                </p:cNvPr>
                <p:cNvSpPr txBox="1"/>
                <p:nvPr/>
              </p:nvSpPr>
              <p:spPr>
                <a:xfrm>
                  <a:off x="6494268" y="4547594"/>
                  <a:ext cx="4472818" cy="1465016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28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선로 잇기 검사</a:t>
                  </a:r>
                </a:p>
                <a:p>
                  <a:pPr algn="ctr">
                    <a:lnSpc>
                      <a:spcPct val="120000"/>
                    </a:lnSpc>
                  </a:pPr>
                  <a:endParaRPr lang="ko-KR" altLang="en-US" sz="11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ko-KR" sz="2400" b="0" i="0" u="none" strike="noStrike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순서대로 점을 이어</a:t>
                  </a:r>
                  <a:endParaRPr lang="en-US" altLang="ko-KR" sz="2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ko-KR" sz="2400" b="0" i="0" u="none" strike="noStrike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그림을 완성하여</a:t>
                  </a:r>
                  <a:r>
                    <a:rPr lang="en-US" altLang="ko-KR" sz="2400" b="0" i="0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​</a:t>
                  </a:r>
                  <a:r>
                    <a:rPr lang="ko-KR" altLang="ko-KR" sz="2400" b="0" i="0" u="none" strike="noStrike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유연성을 검사</a:t>
                  </a:r>
                  <a:endParaRPr lang="en-US" altLang="ko-KR" sz="2400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grpSp>
              <p:nvGrpSpPr>
                <p:cNvPr id="30" name="그룹 29">
                  <a:extLst>
                    <a:ext uri="{FF2B5EF4-FFF2-40B4-BE49-F238E27FC236}">
                      <a16:creationId xmlns:a16="http://schemas.microsoft.com/office/drawing/2014/main" id="{2D66B8C5-CEFD-27DE-754D-460FCD2803BC}"/>
                    </a:ext>
                  </a:extLst>
                </p:cNvPr>
                <p:cNvGrpSpPr/>
                <p:nvPr/>
              </p:nvGrpSpPr>
              <p:grpSpPr>
                <a:xfrm>
                  <a:off x="6744715" y="1855287"/>
                  <a:ext cx="3971925" cy="2514600"/>
                  <a:chOff x="6489283" y="1683089"/>
                  <a:chExt cx="3971925" cy="2514600"/>
                </a:xfrm>
              </p:grpSpPr>
              <p:pic>
                <p:nvPicPr>
                  <p:cNvPr id="25" name="그림 24">
                    <a:extLst>
                      <a:ext uri="{FF2B5EF4-FFF2-40B4-BE49-F238E27FC236}">
                        <a16:creationId xmlns:a16="http://schemas.microsoft.com/office/drawing/2014/main" id="{847ED09F-ABB6-11D3-AE27-7EAE11007A2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t="6720"/>
                  <a:stretch/>
                </p:blipFill>
                <p:spPr>
                  <a:xfrm>
                    <a:off x="6609425" y="1780105"/>
                    <a:ext cx="3731640" cy="2320567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6" descr="스크린샷, 태블릿 컴퓨터, 스마트폰이(가) 표시된 사진&#10;&#10;자동 생성된 설명">
                    <a:extLst>
                      <a:ext uri="{FF2B5EF4-FFF2-40B4-BE49-F238E27FC236}">
                        <a16:creationId xmlns:a16="http://schemas.microsoft.com/office/drawing/2014/main" id="{5EBC3A36-ABD7-88EA-907E-CB2D56224DE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489283" y="1683089"/>
                    <a:ext cx="3971925" cy="2514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249869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874139-B81B-8718-C102-C0F5A434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E086BB-1676-A08D-E935-768C8230980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목록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898BC14-111D-708C-B862-CF56BD83D0B6}"/>
              </a:ext>
            </a:extLst>
          </p:cNvPr>
          <p:cNvGrpSpPr/>
          <p:nvPr/>
        </p:nvGrpSpPr>
        <p:grpSpPr>
          <a:xfrm>
            <a:off x="1183636" y="1128663"/>
            <a:ext cx="9824727" cy="4600673"/>
            <a:chOff x="1154000" y="1349270"/>
            <a:chExt cx="9824727" cy="46006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A1683F94-B64A-45C3-AFF0-4A24782B3E04}"/>
                </a:ext>
              </a:extLst>
            </p:cNvPr>
            <p:cNvGrpSpPr/>
            <p:nvPr/>
          </p:nvGrpSpPr>
          <p:grpSpPr>
            <a:xfrm>
              <a:off x="1154000" y="1349270"/>
              <a:ext cx="4657548" cy="4600673"/>
              <a:chOff x="1171392" y="1337842"/>
              <a:chExt cx="4657548" cy="4600673"/>
            </a:xfrm>
          </p:grpSpPr>
          <p:sp>
            <p:nvSpPr>
              <p:cNvPr id="6" name="사각형: 둥근 모서리 5">
                <a:extLst>
                  <a:ext uri="{FF2B5EF4-FFF2-40B4-BE49-F238E27FC236}">
                    <a16:creationId xmlns:a16="http://schemas.microsoft.com/office/drawing/2014/main" id="{2A4C221D-21CA-943B-E21F-15514A637BE4}"/>
                  </a:ext>
                </a:extLst>
              </p:cNvPr>
              <p:cNvSpPr/>
              <p:nvPr/>
            </p:nvSpPr>
            <p:spPr>
              <a:xfrm>
                <a:off x="1171392" y="1337842"/>
                <a:ext cx="4657548" cy="4600673"/>
              </a:xfrm>
              <a:prstGeom prst="roundRect">
                <a:avLst>
                  <a:gd name="adj" fmla="val 7290"/>
                </a:avLst>
              </a:prstGeom>
              <a:noFill/>
              <a:ln w="38100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E33F934-735B-2883-0CB0-F43440982C6A}"/>
                  </a:ext>
                </a:extLst>
              </p:cNvPr>
              <p:cNvGrpSpPr/>
              <p:nvPr/>
            </p:nvGrpSpPr>
            <p:grpSpPr>
              <a:xfrm>
                <a:off x="1514203" y="1540034"/>
                <a:ext cx="3971925" cy="2514600"/>
                <a:chOff x="548638" y="1912512"/>
                <a:chExt cx="3971925" cy="2514600"/>
              </a:xfrm>
            </p:grpSpPr>
            <p:pic>
              <p:nvPicPr>
                <p:cNvPr id="24" name="그림 23">
                  <a:extLst>
                    <a:ext uri="{FF2B5EF4-FFF2-40B4-BE49-F238E27FC236}">
                      <a16:creationId xmlns:a16="http://schemas.microsoft.com/office/drawing/2014/main" id="{A1B4F47D-66DD-2C6F-D3F9-0C3560692B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112"/>
                <a:stretch/>
              </p:blipFill>
              <p:spPr>
                <a:xfrm>
                  <a:off x="667743" y="1923782"/>
                  <a:ext cx="3733713" cy="2436556"/>
                </a:xfrm>
                <a:prstGeom prst="rect">
                  <a:avLst/>
                </a:prstGeom>
              </p:spPr>
            </p:pic>
            <p:pic>
              <p:nvPicPr>
                <p:cNvPr id="18" name="Picture 6" descr="스크린샷, 태블릿 컴퓨터, 스마트폰이(가) 표시된 사진&#10;&#10;자동 생성된 설명">
                  <a:extLst>
                    <a:ext uri="{FF2B5EF4-FFF2-40B4-BE49-F238E27FC236}">
                      <a16:creationId xmlns:a16="http://schemas.microsoft.com/office/drawing/2014/main" id="{95A424A9-8AB2-0AB4-ED23-F65A082A6E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8638" y="1912512"/>
                  <a:ext cx="3971925" cy="2514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7" name="TextBox 1">
                <a:extLst>
                  <a:ext uri="{FF2B5EF4-FFF2-40B4-BE49-F238E27FC236}">
                    <a16:creationId xmlns:a16="http://schemas.microsoft.com/office/drawing/2014/main" id="{D9E4E25A-B42C-563D-6CAF-7B6C1706331B}"/>
                  </a:ext>
                </a:extLst>
              </p:cNvPr>
              <p:cNvSpPr txBox="1"/>
              <p:nvPr/>
            </p:nvSpPr>
            <p:spPr>
              <a:xfrm>
                <a:off x="1365721" y="4220357"/>
                <a:ext cx="4268886" cy="1465016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8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단어 유창성 검사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1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 rtl="0" fontAlgn="base"/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자음으로 시작하는 단어를 최대한</a:t>
                </a:r>
                <a:r>
                  <a: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</a:t>
                </a: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말하게 하여</a:t>
                </a:r>
                <a:r>
                  <a: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</a:t>
                </a: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처리 능력을 검사</a:t>
                </a:r>
              </a:p>
            </p:txBody>
          </p:sp>
        </p:grp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050C37C-8E17-D9D3-7CE9-A44BAFF0894B}"/>
                </a:ext>
              </a:extLst>
            </p:cNvPr>
            <p:cNvSpPr/>
            <p:nvPr/>
          </p:nvSpPr>
          <p:spPr>
            <a:xfrm>
              <a:off x="6321179" y="1349270"/>
              <a:ext cx="4657548" cy="4600673"/>
            </a:xfrm>
            <a:prstGeom prst="roundRect">
              <a:avLst>
                <a:gd name="adj" fmla="val 7290"/>
              </a:avLst>
            </a:prstGeom>
            <a:noFill/>
            <a:ln w="381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BE54C38-BAD0-E69E-27E6-94B5F46C61C9}"/>
                </a:ext>
              </a:extLst>
            </p:cNvPr>
            <p:cNvGrpSpPr/>
            <p:nvPr/>
          </p:nvGrpSpPr>
          <p:grpSpPr>
            <a:xfrm>
              <a:off x="6621526" y="1551462"/>
              <a:ext cx="4073663" cy="4126873"/>
              <a:chOff x="6621527" y="1771731"/>
              <a:chExt cx="4073663" cy="4126873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AD723282-18A5-6464-48D4-629B2442B2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537"/>
              <a:stretch/>
            </p:blipFill>
            <p:spPr>
              <a:xfrm>
                <a:off x="6836989" y="1874255"/>
                <a:ext cx="3744478" cy="2333120"/>
              </a:xfrm>
              <a:prstGeom prst="rect">
                <a:avLst/>
              </a:prstGeom>
            </p:spPr>
          </p:pic>
          <p:grpSp>
            <p:nvGrpSpPr>
              <p:cNvPr id="28" name="그룹 27">
                <a:extLst>
                  <a:ext uri="{FF2B5EF4-FFF2-40B4-BE49-F238E27FC236}">
                    <a16:creationId xmlns:a16="http://schemas.microsoft.com/office/drawing/2014/main" id="{799447FA-887D-D915-FDF9-AF659836B7B0}"/>
                  </a:ext>
                </a:extLst>
              </p:cNvPr>
              <p:cNvGrpSpPr/>
              <p:nvPr/>
            </p:nvGrpSpPr>
            <p:grpSpPr>
              <a:xfrm>
                <a:off x="6621527" y="1771731"/>
                <a:ext cx="4073663" cy="4126873"/>
                <a:chOff x="6622248" y="1770889"/>
                <a:chExt cx="4073663" cy="4126873"/>
              </a:xfrm>
            </p:grpSpPr>
            <p:pic>
              <p:nvPicPr>
                <p:cNvPr id="16" name="Picture 6" descr="스크린샷, 태블릿 컴퓨터, 스마트폰이(가) 표시된 사진&#10;&#10;자동 생성된 설명">
                  <a:extLst>
                    <a:ext uri="{FF2B5EF4-FFF2-40B4-BE49-F238E27FC236}">
                      <a16:creationId xmlns:a16="http://schemas.microsoft.com/office/drawing/2014/main" id="{42BC8203-9355-BEB4-A475-B5E702BA12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723986" y="1770889"/>
                  <a:ext cx="3971925" cy="2514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TextBox 1">
                  <a:extLst>
                    <a:ext uri="{FF2B5EF4-FFF2-40B4-BE49-F238E27FC236}">
                      <a16:creationId xmlns:a16="http://schemas.microsoft.com/office/drawing/2014/main" id="{5777E9DE-B4FD-C70E-8512-FD4D5029A86A}"/>
                    </a:ext>
                  </a:extLst>
                </p:cNvPr>
                <p:cNvSpPr txBox="1"/>
                <p:nvPr/>
              </p:nvSpPr>
              <p:spPr>
                <a:xfrm>
                  <a:off x="6622248" y="4451212"/>
                  <a:ext cx="4056853" cy="1446550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28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단어 따라 말하기 검사</a:t>
                  </a:r>
                </a:p>
                <a:p>
                  <a:pPr algn="ctr">
                    <a:lnSpc>
                      <a:spcPct val="120000"/>
                    </a:lnSpc>
                  </a:pPr>
                  <a:endParaRPr lang="ko-KR" altLang="en-US" sz="1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en-US" sz="2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들려주는 단어를 순서대로 따라</a:t>
                  </a:r>
                  <a:endPara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en-US" sz="2400" b="0" i="0" u="none" strike="noStrike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말하게 하여 기억력을 검사</a:t>
                  </a:r>
                  <a:endParaRPr lang="en-US" altLang="ko-KR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02072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F84D46-151A-1DF6-7F5C-24AD1D41B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4D15D-8393-4242-322B-E5F671C0194A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목록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4BB1D7E-9794-3AAF-749B-85677CBE8E47}"/>
              </a:ext>
            </a:extLst>
          </p:cNvPr>
          <p:cNvGrpSpPr/>
          <p:nvPr/>
        </p:nvGrpSpPr>
        <p:grpSpPr>
          <a:xfrm>
            <a:off x="1183636" y="1128663"/>
            <a:ext cx="9824728" cy="4600674"/>
            <a:chOff x="1171392" y="1349271"/>
            <a:chExt cx="9824728" cy="4600674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2CE6DC22-9DC3-D3CB-9D50-A72DAA825DAE}"/>
                </a:ext>
              </a:extLst>
            </p:cNvPr>
            <p:cNvSpPr/>
            <p:nvPr/>
          </p:nvSpPr>
          <p:spPr>
            <a:xfrm>
              <a:off x="1171392" y="1349272"/>
              <a:ext cx="4657548" cy="4600673"/>
            </a:xfrm>
            <a:prstGeom prst="roundRect">
              <a:avLst>
                <a:gd name="adj" fmla="val 7290"/>
              </a:avLst>
            </a:prstGeom>
            <a:noFill/>
            <a:ln w="381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D8AEED29-533F-0B24-BE44-8EED8F785626}"/>
                </a:ext>
              </a:extLst>
            </p:cNvPr>
            <p:cNvGrpSpPr/>
            <p:nvPr/>
          </p:nvGrpSpPr>
          <p:grpSpPr>
            <a:xfrm>
              <a:off x="1386020" y="1594585"/>
              <a:ext cx="4100108" cy="4151474"/>
              <a:chOff x="1386020" y="1764218"/>
              <a:chExt cx="4100108" cy="4151474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2CD176D6-9425-FCA0-C192-1089D5E30687}"/>
                  </a:ext>
                </a:extLst>
              </p:cNvPr>
              <p:cNvGrpSpPr/>
              <p:nvPr/>
            </p:nvGrpSpPr>
            <p:grpSpPr>
              <a:xfrm>
                <a:off x="1514203" y="1764218"/>
                <a:ext cx="3971925" cy="2514600"/>
                <a:chOff x="1431381" y="2389820"/>
                <a:chExt cx="3971925" cy="2514600"/>
              </a:xfrm>
            </p:grpSpPr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9F2A8286-3EC3-D700-A1B8-A91BD23F60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453"/>
                <a:stretch/>
              </p:blipFill>
              <p:spPr>
                <a:xfrm>
                  <a:off x="1559564" y="2480425"/>
                  <a:ext cx="3715558" cy="2366738"/>
                </a:xfrm>
                <a:prstGeom prst="rect">
                  <a:avLst/>
                </a:prstGeom>
              </p:spPr>
            </p:pic>
            <p:pic>
              <p:nvPicPr>
                <p:cNvPr id="10" name="Picture 6" descr="스크린샷, 태블릿 컴퓨터, 스마트폰이(가) 표시된 사진&#10;&#10;자동 생성된 설명">
                  <a:extLst>
                    <a:ext uri="{FF2B5EF4-FFF2-40B4-BE49-F238E27FC236}">
                      <a16:creationId xmlns:a16="http://schemas.microsoft.com/office/drawing/2014/main" id="{A9EE01D4-1CFE-BA0A-C721-D7E4EA63A54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1381" y="2389820"/>
                  <a:ext cx="3971925" cy="2514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12" name="TextBox 1">
                <a:extLst>
                  <a:ext uri="{FF2B5EF4-FFF2-40B4-BE49-F238E27FC236}">
                    <a16:creationId xmlns:a16="http://schemas.microsoft.com/office/drawing/2014/main" id="{AFF34382-49C4-1078-EAF2-59BD720CCF63}"/>
                  </a:ext>
                </a:extLst>
              </p:cNvPr>
              <p:cNvSpPr txBox="1"/>
              <p:nvPr/>
            </p:nvSpPr>
            <p:spPr>
              <a:xfrm>
                <a:off x="1386020" y="4450676"/>
                <a:ext cx="3971924" cy="1465016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8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이야기 이해 검사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 rtl="0" fontAlgn="base"/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영상을 시청한 다음</a:t>
                </a:r>
                <a:r>
                  <a: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, </a:t>
                </a:r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답을</a:t>
                </a:r>
                <a:endParaRPr lang="en-US" altLang="ko-KR" sz="2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 rtl="0" fontAlgn="base"/>
                <a:r>
                  <a:rPr lang="ko-KR" altLang="en-US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음성으로 말해 언어 능력을 검사</a:t>
                </a:r>
                <a:endParaRPr lang="en-US" alt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EC2A082-1CED-6788-20F0-DC7AC3F8F96A}"/>
                </a:ext>
              </a:extLst>
            </p:cNvPr>
            <p:cNvSpPr/>
            <p:nvPr/>
          </p:nvSpPr>
          <p:spPr>
            <a:xfrm>
              <a:off x="6338572" y="1349271"/>
              <a:ext cx="4657548" cy="4600673"/>
            </a:xfrm>
            <a:prstGeom prst="roundRect">
              <a:avLst>
                <a:gd name="adj" fmla="val 7290"/>
              </a:avLst>
            </a:prstGeom>
            <a:noFill/>
            <a:ln w="381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A96E156-9A3A-4870-8D28-6509394F1AA8}"/>
                </a:ext>
              </a:extLst>
            </p:cNvPr>
            <p:cNvGrpSpPr/>
            <p:nvPr/>
          </p:nvGrpSpPr>
          <p:grpSpPr>
            <a:xfrm>
              <a:off x="6681383" y="1588307"/>
              <a:ext cx="3971925" cy="4146004"/>
              <a:chOff x="6723264" y="1757940"/>
              <a:chExt cx="3971925" cy="4146004"/>
            </a:xfrm>
          </p:grpSpPr>
          <p:pic>
            <p:nvPicPr>
              <p:cNvPr id="13316" name="Picture 4" descr="인간의 얼굴, 소년, 유아, 텍스트이(가) 표시된 사진&#10;&#10;자동 생성된 설명">
                <a:extLst>
                  <a:ext uri="{FF2B5EF4-FFF2-40B4-BE49-F238E27FC236}">
                    <a16:creationId xmlns:a16="http://schemas.microsoft.com/office/drawing/2014/main" id="{AE120FEA-504D-320E-0C77-D6F568FED1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131"/>
              <a:stretch/>
            </p:blipFill>
            <p:spPr bwMode="auto">
              <a:xfrm>
                <a:off x="6847861" y="1841580"/>
                <a:ext cx="3765633" cy="23368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2F785FC-9076-F7EA-EB20-4E6F1C51B0BA}"/>
                  </a:ext>
                </a:extLst>
              </p:cNvPr>
              <p:cNvGrpSpPr/>
              <p:nvPr/>
            </p:nvGrpSpPr>
            <p:grpSpPr>
              <a:xfrm>
                <a:off x="6723264" y="1757940"/>
                <a:ext cx="3971925" cy="4146004"/>
                <a:chOff x="6679823" y="490119"/>
                <a:chExt cx="3971925" cy="4146004"/>
              </a:xfrm>
            </p:grpSpPr>
            <p:sp>
              <p:nvSpPr>
                <p:cNvPr id="15" name="TextBox 1">
                  <a:extLst>
                    <a:ext uri="{FF2B5EF4-FFF2-40B4-BE49-F238E27FC236}">
                      <a16:creationId xmlns:a16="http://schemas.microsoft.com/office/drawing/2014/main" id="{AB508F19-8A45-848A-D385-7AE66768F869}"/>
                    </a:ext>
                  </a:extLst>
                </p:cNvPr>
                <p:cNvSpPr txBox="1"/>
                <p:nvPr/>
              </p:nvSpPr>
              <p:spPr>
                <a:xfrm>
                  <a:off x="6698382" y="3220351"/>
                  <a:ext cx="3796828" cy="141577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28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아이 </a:t>
                  </a:r>
                  <a:r>
                    <a:rPr lang="ko-KR" altLang="en-US" sz="2800" b="1" dirty="0" err="1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트래킹</a:t>
                  </a:r>
                  <a:endParaRPr lang="en-US" altLang="ko-KR" sz="28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endParaRPr lang="ko-KR" altLang="en-US" sz="1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en-US" sz="2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검사 시 아동의 얼굴과 시선을</a:t>
                  </a:r>
                  <a:endParaRPr lang="en-US" altLang="ko-KR" sz="2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 rtl="0" fontAlgn="base"/>
                  <a:r>
                    <a:rPr lang="ko-KR" altLang="en-US" sz="2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인식하여</a:t>
                  </a:r>
                  <a:r>
                    <a:rPr lang="en-US" altLang="ko-KR" sz="2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</a:t>
                  </a:r>
                  <a:r>
                    <a:rPr lang="ko-KR" altLang="en-US" sz="2400" b="0" i="0" dirty="0"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주의력을 검사</a:t>
                  </a:r>
                  <a:endParaRPr lang="en-US" altLang="ko-KR" sz="2400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pic>
              <p:nvPicPr>
                <p:cNvPr id="14" name="Picture 6" descr="스크린샷, 태블릿 컴퓨터, 스마트폰이(가) 표시된 사진&#10;&#10;자동 생성된 설명">
                  <a:extLst>
                    <a:ext uri="{FF2B5EF4-FFF2-40B4-BE49-F238E27FC236}">
                      <a16:creationId xmlns:a16="http://schemas.microsoft.com/office/drawing/2014/main" id="{5A7C217D-D8DC-4C23-B161-D40B3571EFE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79823" y="490119"/>
                  <a:ext cx="3971925" cy="25146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698143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평가 기준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FF8AC0-74BE-99DF-C5DF-FE8E9865D2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628"/>
          <a:stretch/>
        </p:blipFill>
        <p:spPr>
          <a:xfrm>
            <a:off x="1425771" y="723039"/>
            <a:ext cx="9340457" cy="59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5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2889EBE-7FE8-CFFF-3714-0BC10815A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2058" name="Picture 10" descr="텍스트, 스크린샷, 로고, 그래픽이(가) 표시된 사진&#10;&#10;자동 생성된 설명">
            <a:extLst>
              <a:ext uri="{FF2B5EF4-FFF2-40B4-BE49-F238E27FC236}">
                <a16:creationId xmlns:a16="http://schemas.microsoft.com/office/drawing/2014/main" id="{5994A885-153D-7D08-AB5E-ECDCFE6A0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922" y="3957001"/>
            <a:ext cx="4990163" cy="327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스크린샷, 태블릿 컴퓨터, 스마트폰이(가) 표시된 사진&#10;&#10;자동 생성된 설명">
            <a:extLst>
              <a:ext uri="{FF2B5EF4-FFF2-40B4-BE49-F238E27FC236}">
                <a16:creationId xmlns:a16="http://schemas.microsoft.com/office/drawing/2014/main" id="{4694747E-4BFB-97FC-992E-690871A23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423" y="3796052"/>
            <a:ext cx="5365816" cy="359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13383E1-397F-3D91-DE5A-2738B203986B}"/>
              </a:ext>
            </a:extLst>
          </p:cNvPr>
          <p:cNvSpPr>
            <a:spLocks noGrp="1"/>
          </p:cNvSpPr>
          <p:nvPr/>
        </p:nvSpPr>
        <p:spPr>
          <a:xfrm>
            <a:off x="709915" y="296953"/>
            <a:ext cx="4278211" cy="62640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목차</a:t>
            </a:r>
            <a:endParaRPr lang="en-US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</a:pPr>
            <a:endParaRPr lang="en-US" sz="28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서비스 개발 동기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서비스 소개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핵심 기술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기대 효과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  <a:p>
            <a:pPr marL="514350" indent="-514350" algn="l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ko-KR" altLang="en-US" sz="2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부록</a:t>
            </a:r>
            <a:endParaRPr lang="en-US" altLang="ko-KR" sz="2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20B491-29F8-414B-4536-33ED0CF95CB0}"/>
              </a:ext>
            </a:extLst>
          </p:cNvPr>
          <p:cNvGrpSpPr/>
          <p:nvPr/>
        </p:nvGrpSpPr>
        <p:grpSpPr>
          <a:xfrm>
            <a:off x="6311813" y="-529348"/>
            <a:ext cx="5384228" cy="3591296"/>
            <a:chOff x="-2808126" y="767008"/>
            <a:chExt cx="7981948" cy="53239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650B92E-8D1D-F1D9-3C00-3015369DB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84796" y="916401"/>
              <a:ext cx="7537796" cy="5025197"/>
            </a:xfrm>
            <a:prstGeom prst="rect">
              <a:avLst/>
            </a:prstGeom>
          </p:spPr>
        </p:pic>
        <p:pic>
          <p:nvPicPr>
            <p:cNvPr id="6" name="그림 5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EB0BF3D2-8AD5-328D-BE76-EE437F8C2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808126" y="767008"/>
              <a:ext cx="7981948" cy="53239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711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20CDA4-4E23-DDFA-9070-16912DEE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8F890-D76A-DBDA-C99A-FFCFFE12447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점수 계산 방법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8049B4-946A-E326-A281-732BE5FC7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8511"/>
            <a:ext cx="12192000" cy="48835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2F1F8-DC27-0953-8C71-7CB49DD63A50}"/>
              </a:ext>
            </a:extLst>
          </p:cNvPr>
          <p:cNvSpPr txBox="1"/>
          <p:nvPr/>
        </p:nvSpPr>
        <p:spPr>
          <a:xfrm>
            <a:off x="9982200" y="1576873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이야기 이해 검사 기준</a:t>
            </a:r>
          </a:p>
        </p:txBody>
      </p:sp>
    </p:spTree>
    <p:extLst>
      <p:ext uri="{BB962C8B-B14F-4D97-AF65-F5344CB8AC3E}">
        <p14:creationId xmlns:p14="http://schemas.microsoft.com/office/powerpoint/2010/main" val="185113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8AD11-FBA4-D0DC-29BE-80BA22BE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07E72-1D6E-F6CE-FCCB-FCB278943BA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결과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C7E24E-738B-5340-0A6C-B7C78AA02823}"/>
              </a:ext>
            </a:extLst>
          </p:cNvPr>
          <p:cNvGrpSpPr/>
          <p:nvPr/>
        </p:nvGrpSpPr>
        <p:grpSpPr>
          <a:xfrm>
            <a:off x="-703350" y="1555368"/>
            <a:ext cx="13598700" cy="4223514"/>
            <a:chOff x="-652879" y="1776010"/>
            <a:chExt cx="13598700" cy="4223514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0EB9922-C164-462E-8874-D6F1739FBD60}"/>
                </a:ext>
              </a:extLst>
            </p:cNvPr>
            <p:cNvGrpSpPr/>
            <p:nvPr/>
          </p:nvGrpSpPr>
          <p:grpSpPr>
            <a:xfrm>
              <a:off x="-652879" y="1776011"/>
              <a:ext cx="6364648" cy="4223513"/>
              <a:chOff x="169608" y="1320790"/>
              <a:chExt cx="6800076" cy="4649045"/>
            </a:xfrm>
          </p:grpSpPr>
          <p:pic>
            <p:nvPicPr>
              <p:cNvPr id="11" name="그림 10" descr="텍스트, 스크린샷, 폰트, 도표이(가) 표시된 사진&#10;&#10;자동 생성된 설명">
                <a:extLst>
                  <a:ext uri="{FF2B5EF4-FFF2-40B4-BE49-F238E27FC236}">
                    <a16:creationId xmlns:a16="http://schemas.microsoft.com/office/drawing/2014/main" id="{DE9DA2A4-0E8C-B42E-F932-047074F5C2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1236"/>
              <a:stretch/>
            </p:blipFill>
            <p:spPr>
              <a:xfrm>
                <a:off x="339731" y="1499306"/>
                <a:ext cx="6461707" cy="4299064"/>
              </a:xfrm>
              <a:prstGeom prst="rect">
                <a:avLst/>
              </a:prstGeom>
            </p:spPr>
          </p:pic>
          <p:pic>
            <p:nvPicPr>
              <p:cNvPr id="12" name="그림 11" descr="스크린샷, 태블릿 컴퓨터, 스마트폰이(가) 표시된 사진&#10;&#10;자동 생성된 설명">
                <a:extLst>
                  <a:ext uri="{FF2B5EF4-FFF2-40B4-BE49-F238E27FC236}">
                    <a16:creationId xmlns:a16="http://schemas.microsoft.com/office/drawing/2014/main" id="{BDE911CE-3C08-E2CA-3B33-B42A4AC675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5" r="125" b="-325"/>
              <a:stretch/>
            </p:blipFill>
            <p:spPr>
              <a:xfrm>
                <a:off x="169608" y="1320790"/>
                <a:ext cx="6800076" cy="4649045"/>
              </a:xfrm>
              <a:prstGeom prst="rect">
                <a:avLst/>
              </a:prstGeom>
            </p:spPr>
          </p:pic>
        </p:grpSp>
        <p:pic>
          <p:nvPicPr>
            <p:cNvPr id="9" name="그림 8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2EB66CFC-1CB6-9F6F-25E9-239338A5B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-148" b="10256"/>
            <a:stretch/>
          </p:blipFill>
          <p:spPr>
            <a:xfrm>
              <a:off x="6777726" y="1935919"/>
              <a:ext cx="6010794" cy="3873247"/>
            </a:xfrm>
            <a:prstGeom prst="rect">
              <a:avLst/>
            </a:prstGeom>
          </p:spPr>
        </p:pic>
        <p:pic>
          <p:nvPicPr>
            <p:cNvPr id="10" name="그림 9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09E6FE4D-FE6B-738C-949C-847FDD486D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25" r="125" b="-325"/>
            <a:stretch/>
          </p:blipFill>
          <p:spPr>
            <a:xfrm>
              <a:off x="6581173" y="1776010"/>
              <a:ext cx="6364648" cy="42235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3802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8AD11-FBA4-D0DC-29BE-80BA22BE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07E72-1D6E-F6CE-FCCB-FCB278943BA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대시보드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F70546-3459-A087-5E01-237AD2F8E308}"/>
              </a:ext>
            </a:extLst>
          </p:cNvPr>
          <p:cNvGrpSpPr/>
          <p:nvPr/>
        </p:nvGrpSpPr>
        <p:grpSpPr>
          <a:xfrm>
            <a:off x="1695242" y="883920"/>
            <a:ext cx="8801515" cy="5837555"/>
            <a:chOff x="1457325" y="1123950"/>
            <a:chExt cx="9277350" cy="6153150"/>
          </a:xfrm>
        </p:grpSpPr>
        <p:pic>
          <p:nvPicPr>
            <p:cNvPr id="18438" name="Picture 6" descr="텍스트, 스크린샷, 폰트, 평행이(가) 표시된 사진&#10;&#10;자동 생성된 설명">
              <a:extLst>
                <a:ext uri="{FF2B5EF4-FFF2-40B4-BE49-F238E27FC236}">
                  <a16:creationId xmlns:a16="http://schemas.microsoft.com/office/drawing/2014/main" id="{509870B0-B62B-9050-5006-C14C7D34DA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041"/>
            <a:stretch/>
          </p:blipFill>
          <p:spPr bwMode="auto">
            <a:xfrm>
              <a:off x="1701641" y="1379220"/>
              <a:ext cx="8788717" cy="5773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4" name="Picture 2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E0B296BD-CBF7-77F6-2601-7271A053F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325" y="1123950"/>
              <a:ext cx="9277350" cy="615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4636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8AD11-FBA4-D0DC-29BE-80BA22BE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07E72-1D6E-F6CE-FCCB-FCB278943BA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대시보드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FCD232F-63B8-B8BC-55B2-69E9EA55D874}"/>
              </a:ext>
            </a:extLst>
          </p:cNvPr>
          <p:cNvGrpSpPr/>
          <p:nvPr/>
        </p:nvGrpSpPr>
        <p:grpSpPr>
          <a:xfrm>
            <a:off x="1875829" y="883029"/>
            <a:ext cx="8440341" cy="5598008"/>
            <a:chOff x="1457324" y="1307985"/>
            <a:chExt cx="9277350" cy="6153150"/>
          </a:xfrm>
        </p:grpSpPr>
        <p:pic>
          <p:nvPicPr>
            <p:cNvPr id="18438" name="Picture 6" descr="텍스트, 스크린샷, 폰트, 평행이(가) 표시된 사진&#10;&#10;자동 생성된 설명">
              <a:extLst>
                <a:ext uri="{FF2B5EF4-FFF2-40B4-BE49-F238E27FC236}">
                  <a16:creationId xmlns:a16="http://schemas.microsoft.com/office/drawing/2014/main" id="{509870B0-B62B-9050-5006-C14C7D34DA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708" b="25442"/>
            <a:stretch/>
          </p:blipFill>
          <p:spPr bwMode="auto">
            <a:xfrm>
              <a:off x="1701641" y="1371600"/>
              <a:ext cx="8788717" cy="590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34" name="Picture 2" descr="스크린샷, 태블릿 컴퓨터, 스마트폰이(가) 표시된 사진&#10;&#10;자동 생성된 설명">
              <a:extLst>
                <a:ext uri="{FF2B5EF4-FFF2-40B4-BE49-F238E27FC236}">
                  <a16:creationId xmlns:a16="http://schemas.microsoft.com/office/drawing/2014/main" id="{E0B296BD-CBF7-77F6-2601-7271A053F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7324" y="1307985"/>
              <a:ext cx="9277350" cy="6153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808419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DE62E2-6B0A-01C9-EBAA-134801DF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71E1E26-16EE-83D0-D2A5-E12558C1A61D}"/>
              </a:ext>
            </a:extLst>
          </p:cNvPr>
          <p:cNvGrpSpPr/>
          <p:nvPr/>
        </p:nvGrpSpPr>
        <p:grpSpPr>
          <a:xfrm>
            <a:off x="1082040" y="1153293"/>
            <a:ext cx="10027920" cy="5385619"/>
            <a:chOff x="360853" y="1439795"/>
            <a:chExt cx="11163328" cy="5989917"/>
          </a:xfrm>
        </p:grpSpPr>
        <p:pic>
          <p:nvPicPr>
            <p:cNvPr id="6" name="Picture 29">
              <a:extLst>
                <a:ext uri="{FF2B5EF4-FFF2-40B4-BE49-F238E27FC236}">
                  <a16:creationId xmlns:a16="http://schemas.microsoft.com/office/drawing/2014/main" id="{1CACC0E3-9C89-D28E-B9E1-10BA25380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2748" y="1439795"/>
              <a:ext cx="6423517" cy="5407559"/>
            </a:xfrm>
            <a:prstGeom prst="rect">
              <a:avLst/>
            </a:prstGeom>
            <a:ln>
              <a:noFill/>
            </a:ln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1CF0742-D485-8037-2DDC-168337B34977}"/>
                </a:ext>
              </a:extLst>
            </p:cNvPr>
            <p:cNvSpPr/>
            <p:nvPr/>
          </p:nvSpPr>
          <p:spPr>
            <a:xfrm>
              <a:off x="2732748" y="1439795"/>
              <a:ext cx="6419539" cy="5418921"/>
            </a:xfrm>
            <a:prstGeom prst="rect">
              <a:avLst/>
            </a:prstGeom>
            <a:solidFill>
              <a:srgbClr val="000000">
                <a:alpha val="50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pic>
          <p:nvPicPr>
            <p:cNvPr id="13" name="Picture 29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121F7A9A-DE9E-82D2-93FF-C8B6876CF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986" t="83518" r="4384" b="1667"/>
            <a:stretch/>
          </p:blipFill>
          <p:spPr>
            <a:xfrm>
              <a:off x="360853" y="5858846"/>
              <a:ext cx="11163328" cy="1570866"/>
            </a:xfrm>
            <a:prstGeom prst="rect">
              <a:avLst/>
            </a:prstGeom>
            <a:ln>
              <a:solidFill>
                <a:srgbClr val="D9D9D9"/>
              </a:solidFill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B27BD12-B603-F5EF-3002-2687C34C2EB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한국인지발달연구소 자문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8827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18AD11-FBA4-D0DC-29BE-80BA22BEB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907E72-1D6E-F6CE-FCCB-FCB278943BA9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검사 관련 논문 및 선행 연구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5362" name="Picture 2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0EAE49D-F7DE-14E5-91D7-ED242A096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25" y="995362"/>
            <a:ext cx="981075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526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154C41-BF87-9499-48C8-E2A5E64B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E611A-E5DA-334D-6033-B29DCE13A188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베타 테스트 진행 예정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71A65CF2-DAFA-66F8-DBBF-B2B77E8C2389}"/>
              </a:ext>
            </a:extLst>
          </p:cNvPr>
          <p:cNvGrpSpPr/>
          <p:nvPr/>
        </p:nvGrpSpPr>
        <p:grpSpPr>
          <a:xfrm>
            <a:off x="550840" y="903653"/>
            <a:ext cx="11043666" cy="5635259"/>
            <a:chOff x="516958" y="880579"/>
            <a:chExt cx="11043666" cy="5635259"/>
          </a:xfrm>
        </p:grpSpPr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CB918DA-391A-6151-C9ED-7FF3E84339A6}"/>
                </a:ext>
              </a:extLst>
            </p:cNvPr>
            <p:cNvGrpSpPr/>
            <p:nvPr/>
          </p:nvGrpSpPr>
          <p:grpSpPr>
            <a:xfrm>
              <a:off x="516958" y="1359908"/>
              <a:ext cx="11043666" cy="5155930"/>
              <a:chOff x="561991" y="1105004"/>
              <a:chExt cx="11043666" cy="515593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29AB3C7-DA16-5C28-2F78-E7D7498CA3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28236" y="1105004"/>
                <a:ext cx="5577421" cy="3963702"/>
              </a:xfrm>
              <a:prstGeom prst="rect">
                <a:avLst/>
              </a:prstGeom>
            </p:spPr>
          </p:pic>
          <p:grpSp>
            <p:nvGrpSpPr>
              <p:cNvPr id="19" name="그룹 18">
                <a:extLst>
                  <a:ext uri="{FF2B5EF4-FFF2-40B4-BE49-F238E27FC236}">
                    <a16:creationId xmlns:a16="http://schemas.microsoft.com/office/drawing/2014/main" id="{C1D9AF30-BF68-F7A4-14E8-D021DE1FC5DB}"/>
                  </a:ext>
                </a:extLst>
              </p:cNvPr>
              <p:cNvGrpSpPr/>
              <p:nvPr/>
            </p:nvGrpSpPr>
            <p:grpSpPr>
              <a:xfrm>
                <a:off x="561991" y="1423318"/>
                <a:ext cx="5992166" cy="4837616"/>
                <a:chOff x="609181" y="1249911"/>
                <a:chExt cx="5992166" cy="4837616"/>
              </a:xfrm>
            </p:grpSpPr>
            <p:sp>
              <p:nvSpPr>
                <p:cNvPr id="18" name="TextBox 1">
                  <a:extLst>
                    <a:ext uri="{FF2B5EF4-FFF2-40B4-BE49-F238E27FC236}">
                      <a16:creationId xmlns:a16="http://schemas.microsoft.com/office/drawing/2014/main" id="{884838E8-A3A3-337E-4428-882BFCD60FD7}"/>
                    </a:ext>
                  </a:extLst>
                </p:cNvPr>
                <p:cNvSpPr txBox="1"/>
                <p:nvPr/>
              </p:nvSpPr>
              <p:spPr>
                <a:xfrm>
                  <a:off x="609181" y="5718195"/>
                  <a:ext cx="5320626" cy="36933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중랑구 소재 </a:t>
                  </a:r>
                  <a:r>
                    <a:rPr lang="ko-KR" altLang="en-US" dirty="0" err="1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금파어린이집과</a:t>
                  </a: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 소통 중 </a:t>
                  </a:r>
                  <a:r>
                    <a:rPr lang="en-US" altLang="ko-KR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/ </a:t>
                  </a: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원아 수 </a:t>
                  </a:r>
                  <a:r>
                    <a:rPr lang="en-US" altLang="ko-KR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45</a:t>
                  </a:r>
                  <a:r>
                    <a: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명 </a:t>
                  </a:r>
                </a:p>
              </p:txBody>
            </p:sp>
            <p:pic>
              <p:nvPicPr>
                <p:cNvPr id="17" name="그림 16">
                  <a:extLst>
                    <a:ext uri="{FF2B5EF4-FFF2-40B4-BE49-F238E27FC236}">
                      <a16:creationId xmlns:a16="http://schemas.microsoft.com/office/drawing/2014/main" id="{24C66573-A446-4A4F-0C32-5E91691F2F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3599" y="1249911"/>
                  <a:ext cx="5877748" cy="4406160"/>
                </a:xfrm>
                <a:prstGeom prst="rect">
                  <a:avLst/>
                </a:prstGeom>
              </p:spPr>
            </p:pic>
          </p:grp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8728C3B-CDA7-D704-5B4C-4A5D4A29DFFE}"/>
                </a:ext>
              </a:extLst>
            </p:cNvPr>
            <p:cNvSpPr txBox="1"/>
            <p:nvPr/>
          </p:nvSpPr>
          <p:spPr>
            <a:xfrm>
              <a:off x="997685" y="880579"/>
              <a:ext cx="99710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신뢰성</a:t>
              </a:r>
              <a:r>
                <a:rPr lang="en-US" altLang="ko-KR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타당성 확보를 위해 </a:t>
              </a:r>
              <a:r>
                <a:rPr lang="ko-KR" altLang="en-US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만 </a:t>
              </a:r>
              <a:r>
                <a:rPr lang="en-US" altLang="ko-KR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3</a:t>
              </a:r>
              <a:r>
                <a:rPr lang="en-US" altLang="ko-KR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~5</a:t>
              </a:r>
              <a:r>
                <a:rPr lang="ko-KR" altLang="en-US" sz="20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세 아이를 대상으로 베타 테스트 진행 예정</a:t>
              </a:r>
              <a:r>
                <a:rPr lang="ko-KR" altLang="en-US" sz="2000" b="0" i="0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</a:rPr>
                <a:t>​</a:t>
              </a:r>
              <a:endParaRPr lang="ko-KR" altLang="en-US" sz="2000" dirty="0">
                <a:latin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3452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27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4. </a:t>
            </a:r>
            <a:r>
              <a:rPr lang="ko-KR" altLang="en-US" sz="7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핵심 기술</a:t>
            </a:r>
            <a:endParaRPr lang="en-US" sz="72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373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D707FA-B574-8498-77AE-11E1F6B2A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D48894-ACBD-FD9F-89AD-4F9989528158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사용 데이터 및 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API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EA3655-8973-C21D-7CC2-3704DE928924}"/>
              </a:ext>
            </a:extLst>
          </p:cNvPr>
          <p:cNvGrpSpPr/>
          <p:nvPr/>
        </p:nvGrpSpPr>
        <p:grpSpPr>
          <a:xfrm>
            <a:off x="428543" y="1392108"/>
            <a:ext cx="11334914" cy="4542837"/>
            <a:chOff x="119007" y="1069393"/>
            <a:chExt cx="11334914" cy="4542837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1944765A-7841-94A1-0778-28FA7349B47F}"/>
                </a:ext>
              </a:extLst>
            </p:cNvPr>
            <p:cNvSpPr/>
            <p:nvPr/>
          </p:nvSpPr>
          <p:spPr>
            <a:xfrm>
              <a:off x="9233235" y="2158841"/>
              <a:ext cx="2220686" cy="2220686"/>
            </a:xfrm>
            <a:prstGeom prst="ellipse">
              <a:avLst/>
            </a:prstGeom>
            <a:solidFill>
              <a:srgbClr val="FFCB3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sp>
          <p:nvSpPr>
            <p:cNvPr id="24" name="TextBox 1">
              <a:extLst>
                <a:ext uri="{FF2B5EF4-FFF2-40B4-BE49-F238E27FC236}">
                  <a16:creationId xmlns:a16="http://schemas.microsoft.com/office/drawing/2014/main" id="{F8B08B8F-523E-E691-8E61-75DBB23FD6D3}"/>
                </a:ext>
              </a:extLst>
            </p:cNvPr>
            <p:cNvSpPr txBox="1"/>
            <p:nvPr/>
          </p:nvSpPr>
          <p:spPr>
            <a:xfrm>
              <a:off x="119007" y="4691529"/>
              <a:ext cx="2719193" cy="62735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한국어 아동 음성 데이터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 음성 인식(STT)</a:t>
              </a:r>
            </a:p>
          </p:txBody>
        </p:sp>
        <p:sp>
          <p:nvSpPr>
            <p:cNvPr id="26" name="TextBox 1">
              <a:extLst>
                <a:ext uri="{FF2B5EF4-FFF2-40B4-BE49-F238E27FC236}">
                  <a16:creationId xmlns:a16="http://schemas.microsoft.com/office/drawing/2014/main" id="{19D2B33B-432A-E72A-9B28-FDBBD54698FA}"/>
                </a:ext>
              </a:extLst>
            </p:cNvPr>
            <p:cNvSpPr txBox="1"/>
            <p:nvPr/>
          </p:nvSpPr>
          <p:spPr>
            <a:xfrm>
              <a:off x="1789744" y="1069393"/>
              <a:ext cx="2719193" cy="62523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국립국어원 표준국어대사전</a:t>
              </a:r>
              <a:endParaRPr lang="en-US" altLang="ko-KR" sz="16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어휘</a:t>
              </a:r>
              <a:r>
                <a:rPr lang="en-US" altLang="ko-KR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표현의 표준화 여부 판단</a:t>
              </a:r>
            </a:p>
          </p:txBody>
        </p:sp>
        <p:sp>
          <p:nvSpPr>
            <p:cNvPr id="27" name="TextBox 1">
              <a:extLst>
                <a:ext uri="{FF2B5EF4-FFF2-40B4-BE49-F238E27FC236}">
                  <a16:creationId xmlns:a16="http://schemas.microsoft.com/office/drawing/2014/main" id="{DD01F84D-DE45-3F7C-EF61-468F80DAAF90}"/>
                </a:ext>
              </a:extLst>
            </p:cNvPr>
            <p:cNvSpPr txBox="1"/>
            <p:nvPr/>
          </p:nvSpPr>
          <p:spPr>
            <a:xfrm>
              <a:off x="3636354" y="4691529"/>
              <a:ext cx="2719193" cy="920701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국립어린이청소년도서관</a:t>
              </a:r>
              <a:endParaRPr lang="en-US" altLang="ko-KR" sz="16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다국어 동화구연</a:t>
              </a:r>
              <a:endParaRPr lang="en-US" altLang="ko-KR" sz="16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이야기 검사 영상 데이터</a:t>
              </a:r>
            </a:p>
          </p:txBody>
        </p:sp>
        <p:sp>
          <p:nvSpPr>
            <p:cNvPr id="28" name="TextBox 1">
              <a:extLst>
                <a:ext uri="{FF2B5EF4-FFF2-40B4-BE49-F238E27FC236}">
                  <a16:creationId xmlns:a16="http://schemas.microsoft.com/office/drawing/2014/main" id="{FD06BFDB-107F-99C4-BE2A-5AEADE089B22}"/>
                </a:ext>
              </a:extLst>
            </p:cNvPr>
            <p:cNvSpPr txBox="1"/>
            <p:nvPr/>
          </p:nvSpPr>
          <p:spPr>
            <a:xfrm>
              <a:off x="5248266" y="1077310"/>
              <a:ext cx="2719193" cy="625236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ko-KR" sz="16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ChatGPT API</a:t>
              </a:r>
              <a:endParaRPr lang="ko-KR" altLang="en-US" sz="16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en-US" altLang="ko-KR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AI </a:t>
              </a:r>
              <a:r>
                <a:rPr lang="ko-KR" altLang="en-US" sz="1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피드백 및 언어 검사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BEB38080-D974-9579-9381-37A1A4108C8F}"/>
                </a:ext>
              </a:extLst>
            </p:cNvPr>
            <p:cNvCxnSpPr>
              <a:cxnSpLocks/>
            </p:cNvCxnSpPr>
            <p:nvPr/>
          </p:nvCxnSpPr>
          <p:spPr>
            <a:xfrm>
              <a:off x="1478604" y="4245181"/>
              <a:ext cx="0" cy="496110"/>
            </a:xfrm>
            <a:prstGeom prst="line">
              <a:avLst/>
            </a:prstGeom>
            <a:ln w="25400">
              <a:solidFill>
                <a:srgbClr val="D9D9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247B8D6F-470C-29AC-67E1-A4AC2094C0BC}"/>
                </a:ext>
              </a:extLst>
            </p:cNvPr>
            <p:cNvCxnSpPr>
              <a:cxnSpLocks/>
            </p:cNvCxnSpPr>
            <p:nvPr/>
          </p:nvCxnSpPr>
          <p:spPr>
            <a:xfrm>
              <a:off x="4995951" y="4205108"/>
              <a:ext cx="0" cy="496110"/>
            </a:xfrm>
            <a:prstGeom prst="line">
              <a:avLst/>
            </a:prstGeom>
            <a:ln w="25400">
              <a:solidFill>
                <a:srgbClr val="D9D9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7A6312BD-8655-FAA0-28CC-455DB6D2DF04}"/>
                </a:ext>
              </a:extLst>
            </p:cNvPr>
            <p:cNvCxnSpPr>
              <a:cxnSpLocks/>
            </p:cNvCxnSpPr>
            <p:nvPr/>
          </p:nvCxnSpPr>
          <p:spPr>
            <a:xfrm>
              <a:off x="3151759" y="1818684"/>
              <a:ext cx="0" cy="496110"/>
            </a:xfrm>
            <a:prstGeom prst="line">
              <a:avLst/>
            </a:prstGeom>
            <a:ln w="25400">
              <a:solidFill>
                <a:srgbClr val="D9D9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69611BE5-B61B-7793-6EB0-F857CABD9DBC}"/>
                </a:ext>
              </a:extLst>
            </p:cNvPr>
            <p:cNvCxnSpPr>
              <a:cxnSpLocks/>
            </p:cNvCxnSpPr>
            <p:nvPr/>
          </p:nvCxnSpPr>
          <p:spPr>
            <a:xfrm>
              <a:off x="6607863" y="1876350"/>
              <a:ext cx="0" cy="496110"/>
            </a:xfrm>
            <a:prstGeom prst="line">
              <a:avLst/>
            </a:prstGeom>
            <a:ln w="25400">
              <a:solidFill>
                <a:srgbClr val="D9D9D9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30680FE4-80B4-93C7-1704-B5CC2901B598}"/>
                </a:ext>
              </a:extLst>
            </p:cNvPr>
            <p:cNvGrpSpPr/>
            <p:nvPr/>
          </p:nvGrpSpPr>
          <p:grpSpPr>
            <a:xfrm>
              <a:off x="427085" y="2158841"/>
              <a:ext cx="7291123" cy="2220687"/>
              <a:chOff x="832757" y="1681842"/>
              <a:chExt cx="7291123" cy="2220687"/>
            </a:xfrm>
            <a:gradFill flip="none" rotWithShape="1">
              <a:gsLst>
                <a:gs pos="0">
                  <a:srgbClr val="FFCB39">
                    <a:lumMod val="10000"/>
                    <a:lumOff val="90000"/>
                  </a:srgbClr>
                </a:gs>
                <a:gs pos="35000">
                  <a:srgbClr val="FFC000">
                    <a:lumMod val="25000"/>
                    <a:lumOff val="75000"/>
                  </a:srgbClr>
                </a:gs>
                <a:gs pos="70000">
                  <a:srgbClr val="FFCB39">
                    <a:lumMod val="45000"/>
                    <a:lumOff val="55000"/>
                  </a:srgbClr>
                </a:gs>
                <a:gs pos="100000">
                  <a:srgbClr val="FFCB39"/>
                </a:gs>
              </a:gsLst>
              <a:lin ang="0" scaled="0"/>
              <a:tileRect/>
            </a:gradFill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43B545BC-C202-724D-2C5F-BC88B6DBC55A}"/>
                  </a:ext>
                </a:extLst>
              </p:cNvPr>
              <p:cNvGrpSpPr/>
              <p:nvPr/>
            </p:nvGrpSpPr>
            <p:grpSpPr>
              <a:xfrm>
                <a:off x="3308480" y="2581080"/>
                <a:ext cx="3517642" cy="422209"/>
                <a:chOff x="3275044" y="2369976"/>
                <a:chExt cx="3517642" cy="422209"/>
              </a:xfrm>
              <a:grpFill/>
            </p:grpSpPr>
            <p:cxnSp>
              <p:nvCxnSpPr>
                <p:cNvPr id="49" name="직선 화살표 연결선 48">
                  <a:extLst>
                    <a:ext uri="{FF2B5EF4-FFF2-40B4-BE49-F238E27FC236}">
                      <a16:creationId xmlns:a16="http://schemas.microsoft.com/office/drawing/2014/main" id="{9044AB9E-5CEE-371F-BA54-7385E8D695DA}"/>
                    </a:ext>
                  </a:extLst>
                </p:cNvPr>
                <p:cNvCxnSpPr/>
                <p:nvPr/>
              </p:nvCxnSpPr>
              <p:spPr>
                <a:xfrm>
                  <a:off x="3275045" y="2369976"/>
                  <a:ext cx="3517641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777777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화살표 연결선 49">
                  <a:extLst>
                    <a:ext uri="{FF2B5EF4-FFF2-40B4-BE49-F238E27FC236}">
                      <a16:creationId xmlns:a16="http://schemas.microsoft.com/office/drawing/2014/main" id="{44AB20EA-9260-536F-09DF-EBF8157EBB6D}"/>
                    </a:ext>
                  </a:extLst>
                </p:cNvPr>
                <p:cNvCxnSpPr/>
                <p:nvPr/>
              </p:nvCxnSpPr>
              <p:spPr>
                <a:xfrm>
                  <a:off x="3275044" y="2792185"/>
                  <a:ext cx="3517641" cy="0"/>
                </a:xfrm>
                <a:prstGeom prst="straightConnector1">
                  <a:avLst/>
                </a:prstGeom>
                <a:grpFill/>
                <a:ln w="19050">
                  <a:solidFill>
                    <a:srgbClr val="777777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93958740-8AD8-E4DC-7EB1-944C3F8B1B6F}"/>
                  </a:ext>
                </a:extLst>
              </p:cNvPr>
              <p:cNvSpPr txBox="1"/>
              <p:nvPr/>
            </p:nvSpPr>
            <p:spPr>
              <a:xfrm>
                <a:off x="4013039" y="3086337"/>
                <a:ext cx="2108522" cy="32977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검사 결과 및 </a:t>
                </a:r>
                <a:r>
                  <a:rPr lang="en-US" altLang="ko-KR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AI </a:t>
                </a:r>
                <a:r>
                  <a: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피드백 제공</a:t>
                </a:r>
                <a:endParaRPr lang="ko-KR" altLang="en-US" sz="14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4CAD262-37C5-4479-1910-7175051EE2BA}"/>
                  </a:ext>
                </a:extLst>
              </p:cNvPr>
              <p:cNvSpPr txBox="1"/>
              <p:nvPr/>
            </p:nvSpPr>
            <p:spPr>
              <a:xfrm>
                <a:off x="4034810" y="2168263"/>
                <a:ext cx="2108522" cy="329770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인지능력 검사 진행</a:t>
                </a:r>
                <a:endParaRPr lang="ko-KR" altLang="en-US" sz="14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18F161EE-81A9-B26E-1F23-A68124123E84}"/>
                  </a:ext>
                </a:extLst>
              </p:cNvPr>
              <p:cNvSpPr/>
              <p:nvPr/>
            </p:nvSpPr>
            <p:spPr>
              <a:xfrm>
                <a:off x="4291281" y="1681842"/>
                <a:ext cx="2220686" cy="22206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E71AD04A-3082-DC27-F70B-0268E41162F1}"/>
                  </a:ext>
                </a:extLst>
              </p:cNvPr>
              <p:cNvSpPr/>
              <p:nvPr/>
            </p:nvSpPr>
            <p:spPr>
              <a:xfrm>
                <a:off x="5903194" y="1681842"/>
                <a:ext cx="2220686" cy="22206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4064907-6D9E-F34D-D384-082E8C8F7CAD}"/>
                  </a:ext>
                </a:extLst>
              </p:cNvPr>
              <p:cNvSpPr/>
              <p:nvPr/>
            </p:nvSpPr>
            <p:spPr>
              <a:xfrm>
                <a:off x="832757" y="1681843"/>
                <a:ext cx="2220686" cy="22206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8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52AC60E5-538B-22AD-88DE-2BE335FA6637}"/>
                  </a:ext>
                </a:extLst>
              </p:cNvPr>
              <p:cNvSpPr/>
              <p:nvPr/>
            </p:nvSpPr>
            <p:spPr>
              <a:xfrm>
                <a:off x="2444670" y="1681843"/>
                <a:ext cx="2220686" cy="222068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endParaRPr lang="en-US" altLang="ko-KR" sz="16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F41569D5-C61B-11F9-F07F-0C8C9FB8D603}"/>
                </a:ext>
              </a:extLst>
            </p:cNvPr>
            <p:cNvCxnSpPr/>
            <p:nvPr/>
          </p:nvCxnSpPr>
          <p:spPr>
            <a:xfrm>
              <a:off x="7967460" y="3269184"/>
              <a:ext cx="988583" cy="0"/>
            </a:xfrm>
            <a:prstGeom prst="straightConnector1">
              <a:avLst/>
            </a:prstGeom>
            <a:ln w="25400">
              <a:solidFill>
                <a:srgbClr val="D9D9D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DAD2820-196B-9BFE-F6C6-A59FFDAAAEFF}"/>
                </a:ext>
              </a:extLst>
            </p:cNvPr>
            <p:cNvSpPr txBox="1"/>
            <p:nvPr/>
          </p:nvSpPr>
          <p:spPr>
            <a:xfrm>
              <a:off x="9233235" y="2773601"/>
              <a:ext cx="2220686" cy="9546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 fontAlgn="base">
                <a:lnSpc>
                  <a:spcPct val="120000"/>
                </a:lnSpc>
              </a:pPr>
              <a:r>
                <a:rPr lang="ko-KR" altLang="ko-KR" sz="1600" b="1" i="0" u="none" strike="noStrike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아동의 음성을​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</a:p>
            <a:p>
              <a:pPr algn="ctr" rtl="0" fontAlgn="base">
                <a:lnSpc>
                  <a:spcPct val="120000"/>
                </a:lnSpc>
              </a:pPr>
              <a:r>
                <a:rPr lang="ko-KR" altLang="ko-KR" sz="1600" b="1" i="0" u="none" strike="noStrike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정확히 인식하고​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</a:p>
            <a:p>
              <a:pPr algn="ctr" rtl="0" fontAlgn="base">
                <a:lnSpc>
                  <a:spcPct val="120000"/>
                </a:lnSpc>
              </a:pPr>
              <a:r>
                <a:rPr lang="ko-KR" altLang="ko-KR" sz="1600" b="1" i="0" u="none" strike="noStrike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적절한 피드백을 제공</a:t>
              </a:r>
              <a:r>
                <a:rPr lang="en-US" altLang="ko-KR" sz="1600" b="0" i="0" dirty="0">
                  <a:solidFill>
                    <a:srgbClr val="000000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</a:p>
          </p:txBody>
        </p:sp>
        <p:pic>
          <p:nvPicPr>
            <p:cNvPr id="37" name="Picture 2" descr="텍스트, 그래픽, 그래픽 디자인, 폰트이(가) 표시된 사진&#10;&#10;자동 생성된 설명">
              <a:extLst>
                <a:ext uri="{FF2B5EF4-FFF2-40B4-BE49-F238E27FC236}">
                  <a16:creationId xmlns:a16="http://schemas.microsoft.com/office/drawing/2014/main" id="{99563D14-0E1E-0A91-CE12-A6C032D1A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111" y="3049613"/>
              <a:ext cx="1402984" cy="4025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폰트, 텍스트, 그래픽, 상징이(가) 표시된 사진&#10;&#10;자동 생성된 설명">
              <a:extLst>
                <a:ext uri="{FF2B5EF4-FFF2-40B4-BE49-F238E27FC236}">
                  <a16:creationId xmlns:a16="http://schemas.microsoft.com/office/drawing/2014/main" id="{3FF1BE9A-B823-1AF4-DBED-D3CF9ABB47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1452" y="3073379"/>
              <a:ext cx="1586640" cy="385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6" descr="그래픽, 로고, 폰트, 상징이(가) 표시된 사진&#10;&#10;자동 생성된 설명">
              <a:extLst>
                <a:ext uri="{FF2B5EF4-FFF2-40B4-BE49-F238E27FC236}">
                  <a16:creationId xmlns:a16="http://schemas.microsoft.com/office/drawing/2014/main" id="{5EA4F3BE-E10D-2F51-F72B-20082E554C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1597" y="3034845"/>
              <a:ext cx="1494944" cy="432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AutoShape 8" descr="국립어린이청소년도서관 - 나무위키">
              <a:extLst>
                <a:ext uri="{FF2B5EF4-FFF2-40B4-BE49-F238E27FC236}">
                  <a16:creationId xmlns:a16="http://schemas.microsoft.com/office/drawing/2014/main" id="{99E15972-B87D-7590-D784-99037EE213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latin typeface="Pretendard Variable" panose="02000003000000020004" pitchFamily="2" charset="-127"/>
              </a:endParaRPr>
            </a:p>
          </p:txBody>
        </p:sp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8198429D-2535-35D8-F3BD-A331BDB05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12729" y="3146650"/>
              <a:ext cx="1546021" cy="3129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9921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시스템 구조도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9B56F87-B5CB-69B1-E5DB-478027EAE946}"/>
              </a:ext>
            </a:extLst>
          </p:cNvPr>
          <p:cNvGrpSpPr/>
          <p:nvPr/>
        </p:nvGrpSpPr>
        <p:grpSpPr>
          <a:xfrm>
            <a:off x="159836" y="1223423"/>
            <a:ext cx="11739682" cy="4690753"/>
            <a:chOff x="226159" y="1083623"/>
            <a:chExt cx="11739682" cy="469075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A7781E6C-1927-91AB-8667-20AF48B5DE73}"/>
                </a:ext>
              </a:extLst>
            </p:cNvPr>
            <p:cNvGrpSpPr/>
            <p:nvPr/>
          </p:nvGrpSpPr>
          <p:grpSpPr>
            <a:xfrm>
              <a:off x="226159" y="1083623"/>
              <a:ext cx="11739682" cy="4690753"/>
              <a:chOff x="0" y="1083623"/>
              <a:chExt cx="11739682" cy="4690753"/>
            </a:xfrm>
          </p:grpSpPr>
          <p:sp>
            <p:nvSpPr>
              <p:cNvPr id="14" name="Rectangle 5">
                <a:extLst>
                  <a:ext uri="{FF2B5EF4-FFF2-40B4-BE49-F238E27FC236}">
                    <a16:creationId xmlns:a16="http://schemas.microsoft.com/office/drawing/2014/main" id="{3DB47A69-EE39-5E12-FB3D-50D206982926}"/>
                  </a:ext>
                </a:extLst>
              </p:cNvPr>
              <p:cNvSpPr/>
              <p:nvPr/>
            </p:nvSpPr>
            <p:spPr>
              <a:xfrm>
                <a:off x="2199839" y="1083623"/>
                <a:ext cx="9539843" cy="4690753"/>
              </a:xfrm>
              <a:prstGeom prst="rect">
                <a:avLst/>
              </a:prstGeom>
              <a:solidFill>
                <a:srgbClr val="FFCB3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>
                  <a:latin typeface="Pretendard Variable" panose="02000003000000020004" pitchFamily="2" charset="-127"/>
                </a:endParaRPr>
              </a:p>
            </p:txBody>
          </p:sp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AD9A3D5E-B290-D424-B2B3-674E012714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281111"/>
                <a:ext cx="11572875" cy="42957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58C4F690-1CF2-7C90-FBEC-1F10A25CDD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7826" y="4510405"/>
                <a:ext cx="1724025" cy="4381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7" name="TextBox 1">
              <a:extLst>
                <a:ext uri="{FF2B5EF4-FFF2-40B4-BE49-F238E27FC236}">
                  <a16:creationId xmlns:a16="http://schemas.microsoft.com/office/drawing/2014/main" id="{3426B279-CF61-00FE-406E-9C3AE74F0895}"/>
                </a:ext>
              </a:extLst>
            </p:cNvPr>
            <p:cNvSpPr txBox="1"/>
            <p:nvPr/>
          </p:nvSpPr>
          <p:spPr>
            <a:xfrm>
              <a:off x="340748" y="4948555"/>
              <a:ext cx="1108649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240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User</a:t>
              </a:r>
              <a:endPara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7787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1. </a:t>
            </a:r>
            <a:r>
              <a:rPr lang="ko-KR" altLang="en-US" sz="7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서비스 개발 동기</a:t>
            </a:r>
            <a:endParaRPr lang="en-US" sz="72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898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모델링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음성 인식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93FC2B-BBF6-CAAC-4BC8-FF4A66C5F755}"/>
              </a:ext>
            </a:extLst>
          </p:cNvPr>
          <p:cNvSpPr txBox="1"/>
          <p:nvPr/>
        </p:nvSpPr>
        <p:spPr>
          <a:xfrm>
            <a:off x="1065591" y="1209974"/>
            <a:ext cx="1006081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400" b="1" i="0" u="none" strike="noStrike" dirty="0"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5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만 개의 문장을 학습시킨 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Whisper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모델을 사용하여 성능 개선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7357715-39A3-3E5C-F480-16BFED8D0B1A}"/>
              </a:ext>
            </a:extLst>
          </p:cNvPr>
          <p:cNvGrpSpPr/>
          <p:nvPr/>
        </p:nvGrpSpPr>
        <p:grpSpPr>
          <a:xfrm>
            <a:off x="322583" y="1834107"/>
            <a:ext cx="11546834" cy="4359774"/>
            <a:chOff x="350022" y="1903037"/>
            <a:chExt cx="11546834" cy="4359774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942BB9A-2A60-EDEE-D3D4-35A78110D330}"/>
                </a:ext>
              </a:extLst>
            </p:cNvPr>
            <p:cNvGrpSpPr/>
            <p:nvPr/>
          </p:nvGrpSpPr>
          <p:grpSpPr>
            <a:xfrm>
              <a:off x="350022" y="1903037"/>
              <a:ext cx="4618653" cy="2020788"/>
              <a:chOff x="350024" y="1827125"/>
              <a:chExt cx="4618653" cy="202078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D005FDFC-D1C8-869C-2188-4FDF1379F32D}"/>
                  </a:ext>
                </a:extLst>
              </p:cNvPr>
              <p:cNvSpPr/>
              <p:nvPr/>
            </p:nvSpPr>
            <p:spPr>
              <a:xfrm>
                <a:off x="350024" y="2215679"/>
                <a:ext cx="4618653" cy="1632234"/>
              </a:xfrm>
              <a:prstGeom prst="roundRect">
                <a:avLst>
                  <a:gd name="adj" fmla="val 7290"/>
                </a:avLst>
              </a:prstGeom>
              <a:solidFill>
                <a:srgbClr val="FFFFFF">
                  <a:alpha val="20000"/>
                </a:srgbClr>
              </a:solidFill>
              <a:ln w="38100">
                <a:solidFill>
                  <a:srgbClr val="C4C4C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54A11F-49C9-B8BC-A3BA-DB2E134F1102}"/>
                  </a:ext>
                </a:extLst>
              </p:cNvPr>
              <p:cNvSpPr txBox="1"/>
              <p:nvPr/>
            </p:nvSpPr>
            <p:spPr>
              <a:xfrm>
                <a:off x="477031" y="2452478"/>
                <a:ext cx="4230807" cy="1170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첫 번째 부터는 전갈 팀이 없다</a:t>
                </a: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모년의 </a:t>
                </a:r>
                <a:r>
                  <a:rPr lang="ko-KR" altLang="en-US" sz="2000" dirty="0" err="1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쓴이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정시원한 </a:t>
                </a:r>
                <a:r>
                  <a:rPr lang="ko-KR" altLang="en-US" sz="2000" dirty="0" err="1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늦입니다</a:t>
                </a: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- 3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위의 수레이가 많아요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1E59FEA-887B-9C9A-BDB6-DBA6A570FC33}"/>
                  </a:ext>
                </a:extLst>
              </p:cNvPr>
              <p:cNvSpPr txBox="1"/>
              <p:nvPr/>
            </p:nvSpPr>
            <p:spPr>
              <a:xfrm>
                <a:off x="350024" y="1827125"/>
                <a:ext cx="161333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sz="2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No-Tuning</a:t>
                </a:r>
                <a:endParaRPr lang="ko-KR" altLang="en-US" sz="2000" dirty="0"/>
              </a:p>
            </p:txBody>
          </p:sp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75E8102F-1550-DF65-FA84-EC0A1C709FC6}"/>
                </a:ext>
              </a:extLst>
            </p:cNvPr>
            <p:cNvGrpSpPr/>
            <p:nvPr/>
          </p:nvGrpSpPr>
          <p:grpSpPr>
            <a:xfrm>
              <a:off x="350023" y="4199048"/>
              <a:ext cx="4618653" cy="2063763"/>
              <a:chOff x="350023" y="3877738"/>
              <a:chExt cx="4618653" cy="2063763"/>
            </a:xfrm>
          </p:grpSpPr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26811F69-D6C2-75D9-6BD1-FDBBA34D5E4B}"/>
                  </a:ext>
                </a:extLst>
              </p:cNvPr>
              <p:cNvSpPr/>
              <p:nvPr/>
            </p:nvSpPr>
            <p:spPr>
              <a:xfrm>
                <a:off x="350023" y="4309266"/>
                <a:ext cx="4618653" cy="1632235"/>
              </a:xfrm>
              <a:prstGeom prst="roundRect">
                <a:avLst>
                  <a:gd name="adj" fmla="val 7290"/>
                </a:avLst>
              </a:prstGeom>
              <a:solidFill>
                <a:srgbClr val="FFCB39"/>
              </a:solidFill>
              <a:ln w="254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Pretendard Variable" panose="02000003000000020004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949853B-9D7F-29DA-4FEA-A56962EA5806}"/>
                  </a:ext>
                </a:extLst>
              </p:cNvPr>
              <p:cNvSpPr txBox="1"/>
              <p:nvPr/>
            </p:nvSpPr>
            <p:spPr>
              <a:xfrm>
                <a:off x="477030" y="4552577"/>
                <a:ext cx="4230807" cy="1170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첫번째 붙은 팀은 </a:t>
                </a:r>
                <a:r>
                  <a:rPr lang="ko-KR" altLang="en-US" sz="2000" dirty="0" err="1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전갈팀이었다</a:t>
                </a: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모자를 쓰니 좀 시원한 느낌이다</a:t>
                </a: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ko-KR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- </a:t>
                </a:r>
                <a:r>
                  <a:rPr lang="ko-KR" altLang="en-US" sz="20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책상 위에 쓰레기가 많아요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A8DD31B-1C9D-4155-65B5-684252F459B1}"/>
                  </a:ext>
                </a:extLst>
              </p:cNvPr>
              <p:cNvSpPr txBox="1"/>
              <p:nvPr/>
            </p:nvSpPr>
            <p:spPr>
              <a:xfrm>
                <a:off x="350024" y="3877738"/>
                <a:ext cx="2073136" cy="43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sz="2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data-50000</a:t>
                </a:r>
                <a:endParaRPr lang="en-US" altLang="ko-KR" sz="2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4FFF7BC-6E10-288C-4D1F-4CD367F5C9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885" r="7233" b="17341"/>
            <a:stretch/>
          </p:blipFill>
          <p:spPr>
            <a:xfrm>
              <a:off x="5324344" y="2103092"/>
              <a:ext cx="6572512" cy="41597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88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모델링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아이 </a:t>
            </a:r>
            <a:r>
              <a:rPr lang="ko-KR" altLang="en-US" sz="24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트래킹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88A4144-0343-76B0-DA03-9E62A9ACF40D}"/>
              </a:ext>
            </a:extLst>
          </p:cNvPr>
          <p:cNvGrpSpPr/>
          <p:nvPr/>
        </p:nvGrpSpPr>
        <p:grpSpPr>
          <a:xfrm>
            <a:off x="1065591" y="929577"/>
            <a:ext cx="10060818" cy="5426773"/>
            <a:chOff x="922521" y="723039"/>
            <a:chExt cx="10060818" cy="5426773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50B4B9C-E95B-3A19-A9A6-A058512CA56B}"/>
                </a:ext>
              </a:extLst>
            </p:cNvPr>
            <p:cNvSpPr txBox="1"/>
            <p:nvPr/>
          </p:nvSpPr>
          <p:spPr>
            <a:xfrm>
              <a:off x="922521" y="5688147"/>
              <a:ext cx="10060818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b="1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눈동자와 눈의 중심 사이 거리를 측정</a:t>
              </a:r>
              <a:endPara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DFC4FA4-BAED-C6B7-0B53-DD064A265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5312" y="723039"/>
              <a:ext cx="4830230" cy="48302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3942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817791F5-1C4B-041C-2C6C-F0E2A5EE2706}"/>
              </a:ext>
            </a:extLst>
          </p:cNvPr>
          <p:cNvSpPr/>
          <p:nvPr/>
        </p:nvSpPr>
        <p:spPr>
          <a:xfrm>
            <a:off x="330923" y="1831136"/>
            <a:ext cx="3340992" cy="4150133"/>
          </a:xfrm>
          <a:prstGeom prst="roundRect">
            <a:avLst>
              <a:gd name="adj" fmla="val 7290"/>
            </a:avLst>
          </a:prstGeom>
          <a:noFill/>
          <a:ln w="25400">
            <a:solidFill>
              <a:srgbClr val="C4C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데이터 모델링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AI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피드백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39FAF47-91AA-1ED5-5D58-5E11F43752A9}"/>
              </a:ext>
            </a:extLst>
          </p:cNvPr>
          <p:cNvCxnSpPr/>
          <p:nvPr/>
        </p:nvCxnSpPr>
        <p:spPr>
          <a:xfrm>
            <a:off x="7654987" y="3900559"/>
            <a:ext cx="574105" cy="11289"/>
          </a:xfrm>
          <a:prstGeom prst="straightConnector1">
            <a:avLst/>
          </a:prstGeom>
          <a:ln w="28575">
            <a:solidFill>
              <a:srgbClr val="D9D9D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25536715-5F31-F8A5-2FC1-745BF5AAEE79}"/>
              </a:ext>
            </a:extLst>
          </p:cNvPr>
          <p:cNvSpPr/>
          <p:nvPr/>
        </p:nvSpPr>
        <p:spPr>
          <a:xfrm>
            <a:off x="8459458" y="1799247"/>
            <a:ext cx="3494584" cy="4150134"/>
          </a:xfrm>
          <a:prstGeom prst="roundRect">
            <a:avLst>
              <a:gd name="adj" fmla="val 7290"/>
            </a:avLst>
          </a:prstGeom>
          <a:solidFill>
            <a:srgbClr val="FFCB39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7C535C6-04E3-8B40-5800-A50FECFD1E3E}"/>
              </a:ext>
            </a:extLst>
          </p:cNvPr>
          <p:cNvGrpSpPr/>
          <p:nvPr/>
        </p:nvGrpSpPr>
        <p:grpSpPr>
          <a:xfrm>
            <a:off x="8708977" y="2089950"/>
            <a:ext cx="2995545" cy="3608479"/>
            <a:chOff x="7898587" y="2512399"/>
            <a:chExt cx="2807708" cy="360847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7483BAED-18D1-85C1-DB47-0FE60925B623}"/>
                </a:ext>
              </a:extLst>
            </p:cNvPr>
            <p:cNvGrpSpPr/>
            <p:nvPr/>
          </p:nvGrpSpPr>
          <p:grpSpPr>
            <a:xfrm>
              <a:off x="7974923" y="4352698"/>
              <a:ext cx="2655038" cy="1768180"/>
              <a:chOff x="169608" y="1320790"/>
              <a:chExt cx="6800076" cy="4649045"/>
            </a:xfrm>
          </p:grpSpPr>
          <p:pic>
            <p:nvPicPr>
              <p:cNvPr id="23" name="그림 22" descr="텍스트, 스크린샷, 폰트, 도표이(가) 표시된 사진&#10;&#10;자동 생성된 설명">
                <a:extLst>
                  <a:ext uri="{FF2B5EF4-FFF2-40B4-BE49-F238E27FC236}">
                    <a16:creationId xmlns:a16="http://schemas.microsoft.com/office/drawing/2014/main" id="{C6042672-F7AF-42A1-AD7E-61ABE5B77C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1236"/>
              <a:stretch/>
            </p:blipFill>
            <p:spPr>
              <a:xfrm>
                <a:off x="339731" y="1499306"/>
                <a:ext cx="6461707" cy="4299064"/>
              </a:xfrm>
              <a:prstGeom prst="rect">
                <a:avLst/>
              </a:prstGeom>
            </p:spPr>
          </p:pic>
          <p:pic>
            <p:nvPicPr>
              <p:cNvPr id="25" name="그림 24" descr="스크린샷, 태블릿 컴퓨터, 스마트폰이(가) 표시된 사진&#10;&#10;자동 생성된 설명">
                <a:extLst>
                  <a:ext uri="{FF2B5EF4-FFF2-40B4-BE49-F238E27FC236}">
                    <a16:creationId xmlns:a16="http://schemas.microsoft.com/office/drawing/2014/main" id="{35905A2D-4085-A3BF-5AB1-A265D068D4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325" r="125" b="-325"/>
              <a:stretch/>
            </p:blipFill>
            <p:spPr>
              <a:xfrm>
                <a:off x="169608" y="1320790"/>
                <a:ext cx="6800076" cy="4649045"/>
              </a:xfrm>
              <a:prstGeom prst="rect">
                <a:avLst/>
              </a:prstGeom>
            </p:spPr>
          </p:pic>
        </p:grp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7C5183BA-1646-5E24-5203-5D6B251272C1}"/>
                </a:ext>
              </a:extLst>
            </p:cNvPr>
            <p:cNvSpPr txBox="1"/>
            <p:nvPr/>
          </p:nvSpPr>
          <p:spPr>
            <a:xfrm>
              <a:off x="7898587" y="2512399"/>
              <a:ext cx="2807708" cy="152407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AI 피드백 제공</a:t>
              </a:r>
              <a:endParaRPr 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/>
              <a:endParaRPr lang="ko-KR" altLang="en-US" sz="1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아이의 핵심/취약 역량과 함께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이를 보완할 방법을</a:t>
              </a: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자연스러운 문장으로 제공</a:t>
              </a:r>
              <a:endParaRPr lang="ko-KR" altLang="en-US" sz="1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DB4FB5EA-A363-FA68-1859-22BD060CD9E4}"/>
              </a:ext>
            </a:extLst>
          </p:cNvPr>
          <p:cNvSpPr/>
          <p:nvPr/>
        </p:nvSpPr>
        <p:spPr>
          <a:xfrm>
            <a:off x="3921435" y="1822857"/>
            <a:ext cx="3340992" cy="4150133"/>
          </a:xfrm>
          <a:prstGeom prst="roundRect">
            <a:avLst>
              <a:gd name="adj" fmla="val 7290"/>
            </a:avLst>
          </a:prstGeom>
          <a:noFill/>
          <a:ln w="25400">
            <a:solidFill>
              <a:srgbClr val="C4C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ADE0253-5813-60BF-A66E-07D8E300D11C}"/>
              </a:ext>
            </a:extLst>
          </p:cNvPr>
          <p:cNvGrpSpPr/>
          <p:nvPr/>
        </p:nvGrpSpPr>
        <p:grpSpPr>
          <a:xfrm>
            <a:off x="4014008" y="2103777"/>
            <a:ext cx="3180836" cy="3572510"/>
            <a:chOff x="3850101" y="1689330"/>
            <a:chExt cx="2807708" cy="3153436"/>
          </a:xfrm>
        </p:grpSpPr>
        <p:pic>
          <p:nvPicPr>
            <p:cNvPr id="12" name="그림 11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7CC9FA0C-4A2E-8E31-2006-001C5567F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165" b="70982"/>
            <a:stretch/>
          </p:blipFill>
          <p:spPr>
            <a:xfrm>
              <a:off x="4039613" y="1689330"/>
              <a:ext cx="2428684" cy="1948326"/>
            </a:xfrm>
            <a:prstGeom prst="rect">
              <a:avLst/>
            </a:prstGeom>
            <a:ln w="25400">
              <a:solidFill>
                <a:schemeClr val="tx1">
                  <a:alpha val="70000"/>
                </a:schemeClr>
              </a:solidFill>
            </a:ln>
          </p:spPr>
        </p:pic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BCF672C1-56E1-B1D0-DBAB-2D5B3B26482E}"/>
                </a:ext>
              </a:extLst>
            </p:cNvPr>
            <p:cNvSpPr txBox="1"/>
            <p:nvPr/>
          </p:nvSpPr>
          <p:spPr>
            <a:xfrm>
              <a:off x="3850101" y="3790883"/>
              <a:ext cx="2807708" cy="1051883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핵심/취약 역량 파악</a:t>
              </a:r>
            </a:p>
            <a:p>
              <a:pPr algn="ctr"/>
              <a:endParaRPr lang="ko-KR" altLang="en-US" sz="1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검사 결과를 점수로 계산한 다음</a:t>
              </a:r>
              <a:endParaRPr lang="ko-KR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동 연령대 아동의 평균과 비교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AE1628A-F5D4-1315-5BB1-B0387A6302D3}"/>
              </a:ext>
            </a:extLst>
          </p:cNvPr>
          <p:cNvGrpSpPr/>
          <p:nvPr/>
        </p:nvGrpSpPr>
        <p:grpSpPr>
          <a:xfrm>
            <a:off x="411001" y="2089950"/>
            <a:ext cx="3180836" cy="3568727"/>
            <a:chOff x="411000" y="2107560"/>
            <a:chExt cx="3180836" cy="3568727"/>
          </a:xfrm>
        </p:grpSpPr>
        <p:pic>
          <p:nvPicPr>
            <p:cNvPr id="10" name="그림 9" descr="텍스트, 스크린샷이(가) 표시된 사진&#10;&#10;자동 생성된 설명">
              <a:extLst>
                <a:ext uri="{FF2B5EF4-FFF2-40B4-BE49-F238E27FC236}">
                  <a16:creationId xmlns:a16="http://schemas.microsoft.com/office/drawing/2014/main" id="{A2921C4D-E8FA-81AE-A19E-8B47881C5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7541" y="2107560"/>
              <a:ext cx="3107755" cy="220346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57AB5EFF-3F88-5C2A-792B-A911074C9287}"/>
                </a:ext>
              </a:extLst>
            </p:cNvPr>
            <p:cNvSpPr txBox="1"/>
            <p:nvPr/>
          </p:nvSpPr>
          <p:spPr>
            <a:xfrm>
              <a:off x="411000" y="4484615"/>
              <a:ext cx="3180836" cy="119167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피드백 템플릿 생성</a:t>
              </a:r>
            </a:p>
            <a:p>
              <a:pPr algn="ctr"/>
              <a:endParaRPr lang="ko-KR" altLang="en-US" sz="10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역량에 따른 결과를 일관되게 제공하는 템플릿 텍스트 생성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1419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데이터 모델링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AI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피드백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0678E67-3131-7D68-00FA-26631CB2D1B3}"/>
              </a:ext>
            </a:extLst>
          </p:cNvPr>
          <p:cNvGrpSpPr/>
          <p:nvPr/>
        </p:nvGrpSpPr>
        <p:grpSpPr>
          <a:xfrm>
            <a:off x="269113" y="1828426"/>
            <a:ext cx="11653774" cy="4155686"/>
            <a:chOff x="269113" y="1828426"/>
            <a:chExt cx="11653774" cy="4155686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22DED33-8BF0-5B5E-274A-467AD43F0C91}"/>
                </a:ext>
              </a:extLst>
            </p:cNvPr>
            <p:cNvGrpSpPr/>
            <p:nvPr/>
          </p:nvGrpSpPr>
          <p:grpSpPr>
            <a:xfrm>
              <a:off x="269113" y="1828426"/>
              <a:ext cx="7169954" cy="4155686"/>
              <a:chOff x="490839" y="2096715"/>
              <a:chExt cx="6328882" cy="3668203"/>
            </a:xfrm>
          </p:grpSpPr>
          <p:pic>
            <p:nvPicPr>
              <p:cNvPr id="3" name="그림 2" descr="흑백, 화이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0E3801CB-C2D3-5209-49C4-857909561E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0839" y="2096715"/>
                <a:ext cx="3084651" cy="3663302"/>
              </a:xfrm>
              <a:prstGeom prst="rect">
                <a:avLst/>
              </a:prstGeom>
            </p:spPr>
          </p:pic>
          <p:pic>
            <p:nvPicPr>
              <p:cNvPr id="5" name="그림 4" descr="흑백, 화이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8B767680-2ADF-4866-502B-6F0AA1CBF2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35070" y="2096715"/>
                <a:ext cx="3084651" cy="3668203"/>
              </a:xfrm>
              <a:prstGeom prst="rect">
                <a:avLst/>
              </a:prstGeom>
            </p:spPr>
          </p:pic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ADE0253-5813-60BF-A66E-07D8E300D11C}"/>
                  </a:ext>
                </a:extLst>
              </p:cNvPr>
              <p:cNvGrpSpPr/>
              <p:nvPr/>
            </p:nvGrpSpPr>
            <p:grpSpPr>
              <a:xfrm>
                <a:off x="3867123" y="2365579"/>
                <a:ext cx="2807708" cy="3072589"/>
                <a:chOff x="3920785" y="1715143"/>
                <a:chExt cx="2807708" cy="3072589"/>
              </a:xfrm>
            </p:grpSpPr>
            <p:pic>
              <p:nvPicPr>
                <p:cNvPr id="12" name="그림 11" descr="텍스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7CC9FA0C-4A2E-8E31-2006-001C5567F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72165" b="70982"/>
                <a:stretch/>
              </p:blipFill>
              <p:spPr>
                <a:xfrm>
                  <a:off x="4075290" y="1715143"/>
                  <a:ext cx="2428684" cy="1948326"/>
                </a:xfrm>
                <a:prstGeom prst="rect">
                  <a:avLst/>
                </a:prstGeom>
              </p:spPr>
            </p:pic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BCF672C1-56E1-B1D0-DBAB-2D5B3B26482E}"/>
                    </a:ext>
                  </a:extLst>
                </p:cNvPr>
                <p:cNvSpPr txBox="1"/>
                <p:nvPr/>
              </p:nvSpPr>
              <p:spPr>
                <a:xfrm>
                  <a:off x="3920785" y="3864780"/>
                  <a:ext cx="2807708" cy="922952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6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핵심/취약 역량 파악</a:t>
                  </a:r>
                </a:p>
                <a:p>
                  <a:pPr algn="ctr"/>
                  <a:endPara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검사 결과를 점수로 계산한 다음</a:t>
                  </a:r>
                  <a:endParaRPr lang="ko-KR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동 연령대 아동의 평균과 비교</a:t>
                  </a:r>
                </a:p>
              </p:txBody>
            </p:sp>
          </p:grp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F0FB719C-57C2-7131-23B3-6EAFC8FF3642}"/>
                  </a:ext>
                </a:extLst>
              </p:cNvPr>
              <p:cNvGrpSpPr/>
              <p:nvPr/>
            </p:nvGrpSpPr>
            <p:grpSpPr>
              <a:xfrm>
                <a:off x="630074" y="2288631"/>
                <a:ext cx="2807708" cy="3205124"/>
                <a:chOff x="630074" y="2353025"/>
                <a:chExt cx="2807708" cy="3205124"/>
              </a:xfrm>
            </p:grpSpPr>
            <p:pic>
              <p:nvPicPr>
                <p:cNvPr id="10" name="그림 9" descr="텍스트, 스크린샷이(가) 표시된 사진&#10;&#10;자동 생성된 설명">
                  <a:extLst>
                    <a:ext uri="{FF2B5EF4-FFF2-40B4-BE49-F238E27FC236}">
                      <a16:creationId xmlns:a16="http://schemas.microsoft.com/office/drawing/2014/main" id="{A2921C4D-E8FA-81AE-A19E-8B47881C5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0400" y="2353025"/>
                  <a:ext cx="2743200" cy="1944988"/>
                </a:xfrm>
                <a:prstGeom prst="rect">
                  <a:avLst/>
                </a:prstGeom>
              </p:spPr>
            </p:pic>
            <p:sp>
              <p:nvSpPr>
                <p:cNvPr id="11" name="TextBox 7">
                  <a:extLst>
                    <a:ext uri="{FF2B5EF4-FFF2-40B4-BE49-F238E27FC236}">
                      <a16:creationId xmlns:a16="http://schemas.microsoft.com/office/drawing/2014/main" id="{57AB5EFF-3F88-5C2A-792B-A911074C9287}"/>
                    </a:ext>
                  </a:extLst>
                </p:cNvPr>
                <p:cNvSpPr txBox="1"/>
                <p:nvPr/>
              </p:nvSpPr>
              <p:spPr>
                <a:xfrm>
                  <a:off x="630074" y="4406991"/>
                  <a:ext cx="2807708" cy="1151158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6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피드백 템플릿 생성</a:t>
                  </a:r>
                </a:p>
                <a:p>
                  <a:pPr algn="ctr"/>
                  <a:endPara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핵심/취약 역량에 따른 결과를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일관된 형식으로 제공할 수 있는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템플릿 텍스트 생성</a:t>
                  </a:r>
                </a:p>
              </p:txBody>
            </p:sp>
          </p:grp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27C3728-BB82-3053-2615-6248C780563A}"/>
                </a:ext>
              </a:extLst>
            </p:cNvPr>
            <p:cNvGrpSpPr/>
            <p:nvPr/>
          </p:nvGrpSpPr>
          <p:grpSpPr>
            <a:xfrm>
              <a:off x="7654987" y="1828426"/>
              <a:ext cx="4267900" cy="4115651"/>
              <a:chOff x="6894154" y="1878090"/>
              <a:chExt cx="4000279" cy="4115651"/>
            </a:xfrm>
          </p:grpSpPr>
          <p:pic>
            <p:nvPicPr>
              <p:cNvPr id="15" name="그림 14" descr="흑백, 화이트, 디자인이(가) 표시된 사진&#10;&#10;자동 생성된 설명">
                <a:extLst>
                  <a:ext uri="{FF2B5EF4-FFF2-40B4-BE49-F238E27FC236}">
                    <a16:creationId xmlns:a16="http://schemas.microsoft.com/office/drawing/2014/main" id="{74EF09C9-8F24-4C4F-DB64-83C6F74E56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48179" y="1878090"/>
                <a:ext cx="3246254" cy="4115651"/>
              </a:xfrm>
              <a:prstGeom prst="rect">
                <a:avLst/>
              </a:prstGeom>
            </p:spPr>
          </p:pic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F39FAF47-91AA-1ED5-5D58-5E11F43752A9}"/>
                  </a:ext>
                </a:extLst>
              </p:cNvPr>
              <p:cNvCxnSpPr/>
              <p:nvPr/>
            </p:nvCxnSpPr>
            <p:spPr>
              <a:xfrm>
                <a:off x="6894154" y="3950223"/>
                <a:ext cx="538105" cy="11289"/>
              </a:xfrm>
              <a:prstGeom prst="straightConnector1">
                <a:avLst/>
              </a:prstGeom>
              <a:ln w="28575">
                <a:solidFill>
                  <a:srgbClr val="D9D9D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27C535C6-04E3-8B40-5800-A50FECFD1E3E}"/>
                  </a:ext>
                </a:extLst>
              </p:cNvPr>
              <p:cNvGrpSpPr/>
              <p:nvPr/>
            </p:nvGrpSpPr>
            <p:grpSpPr>
              <a:xfrm>
                <a:off x="7902000" y="2192144"/>
                <a:ext cx="2807708" cy="3458364"/>
                <a:chOff x="7902000" y="2662514"/>
                <a:chExt cx="2807708" cy="3458364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7483BAED-18D1-85C1-DB47-0FE60925B623}"/>
                    </a:ext>
                  </a:extLst>
                </p:cNvPr>
                <p:cNvGrpSpPr/>
                <p:nvPr/>
              </p:nvGrpSpPr>
              <p:grpSpPr>
                <a:xfrm>
                  <a:off x="7974923" y="4352698"/>
                  <a:ext cx="2655038" cy="1768180"/>
                  <a:chOff x="169608" y="1320790"/>
                  <a:chExt cx="6800076" cy="4649045"/>
                </a:xfrm>
              </p:grpSpPr>
              <p:pic>
                <p:nvPicPr>
                  <p:cNvPr id="23" name="그림 22" descr="텍스트, 스크린샷, 폰트, 도표이(가) 표시된 사진&#10;&#10;자동 생성된 설명">
                    <a:extLst>
                      <a:ext uri="{FF2B5EF4-FFF2-40B4-BE49-F238E27FC236}">
                        <a16:creationId xmlns:a16="http://schemas.microsoft.com/office/drawing/2014/main" id="{C6042672-F7AF-42A1-AD7E-61ABE5B77CF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b="11236"/>
                  <a:stretch/>
                </p:blipFill>
                <p:spPr>
                  <a:xfrm>
                    <a:off x="339731" y="1499306"/>
                    <a:ext cx="6461707" cy="4299064"/>
                  </a:xfrm>
                  <a:prstGeom prst="rect">
                    <a:avLst/>
                  </a:prstGeom>
                </p:spPr>
              </p:pic>
              <p:pic>
                <p:nvPicPr>
                  <p:cNvPr id="25" name="그림 24" descr="스크린샷, 태블릿 컴퓨터, 스마트폰이(가) 표시된 사진&#10;&#10;자동 생성된 설명">
                    <a:extLst>
                      <a:ext uri="{FF2B5EF4-FFF2-40B4-BE49-F238E27FC236}">
                        <a16:creationId xmlns:a16="http://schemas.microsoft.com/office/drawing/2014/main" id="{35905A2D-4085-A3BF-5AB1-A265D068D4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325" r="125" b="-325"/>
                  <a:stretch/>
                </p:blipFill>
                <p:spPr>
                  <a:xfrm>
                    <a:off x="169608" y="1320790"/>
                    <a:ext cx="6800076" cy="4649045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0" name="TextBox 6">
                  <a:extLst>
                    <a:ext uri="{FF2B5EF4-FFF2-40B4-BE49-F238E27FC236}">
                      <a16:creationId xmlns:a16="http://schemas.microsoft.com/office/drawing/2014/main" id="{7C5183BA-1646-5E24-5203-5D6B251272C1}"/>
                    </a:ext>
                  </a:extLst>
                </p:cNvPr>
                <p:cNvSpPr txBox="1"/>
                <p:nvPr/>
              </p:nvSpPr>
              <p:spPr>
                <a:xfrm>
                  <a:off x="7902000" y="2662514"/>
                  <a:ext cx="2807708" cy="1310615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6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AI 피드백 제공</a:t>
                  </a:r>
                  <a:endParaRPr lang="ko-KR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endParaRPr lang="ko-KR" altLang="en-US" sz="14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아이의 핵심/취약 역량과 함께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이를 보완할 방법을</a:t>
                  </a: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14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자연스러운 문장으로 제공</a:t>
                  </a:r>
                </a:p>
              </p:txBody>
            </p:sp>
          </p:grpSp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37094579-308D-4F49-841F-7D728896EE73}"/>
              </a:ext>
            </a:extLst>
          </p:cNvPr>
          <p:cNvSpPr/>
          <p:nvPr/>
        </p:nvSpPr>
        <p:spPr>
          <a:xfrm>
            <a:off x="-120923" y="-39829"/>
            <a:ext cx="12433841" cy="69905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22A64EF-3546-38A4-1C2C-2D0EE33D4D93}"/>
              </a:ext>
            </a:extLst>
          </p:cNvPr>
          <p:cNvGrpSpPr/>
          <p:nvPr/>
        </p:nvGrpSpPr>
        <p:grpSpPr>
          <a:xfrm>
            <a:off x="192745" y="1034520"/>
            <a:ext cx="11806507" cy="4788959"/>
            <a:chOff x="192745" y="1305833"/>
            <a:chExt cx="11806507" cy="4788959"/>
          </a:xfrm>
        </p:grpSpPr>
        <p:sp>
          <p:nvSpPr>
            <p:cNvPr id="19" name="TextBox 1">
              <a:extLst>
                <a:ext uri="{FF2B5EF4-FFF2-40B4-BE49-F238E27FC236}">
                  <a16:creationId xmlns:a16="http://schemas.microsoft.com/office/drawing/2014/main" id="{7BD0C8C0-92C7-4E5A-BCB3-D14C9F0E4D5F}"/>
                </a:ext>
              </a:extLst>
            </p:cNvPr>
            <p:cNvSpPr txBox="1"/>
            <p:nvPr/>
          </p:nvSpPr>
          <p:spPr>
            <a:xfrm>
              <a:off x="1065591" y="1305833"/>
              <a:ext cx="10060818" cy="132343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3600" b="1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AI 피드백 생성 예시</a:t>
              </a:r>
            </a:p>
            <a:p>
              <a:pPr algn="ctr"/>
              <a:endParaRPr lang="ko-KR" altLang="en-US" sz="2400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/>
              <a:r>
                <a:rPr lang="ko-KR" altLang="en-US" sz="20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핵심 역량: 주의력, 언어 능력 / 취약 역량: 처리 능력</a:t>
              </a:r>
              <a:r>
                <a:rPr lang="en-US" altLang="ko-KR" sz="20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2000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유연성</a:t>
              </a:r>
              <a:endParaRPr lang="ko-KR" dirty="0">
                <a:solidFill>
                  <a:schemeClr val="bg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1FCC977-66FF-B0C8-1365-49342DE29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2745" y="2635942"/>
              <a:ext cx="11806507" cy="3458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7135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2" name="데모 영상">
            <a:hlinkClick r:id="" action="ppaction://media"/>
            <a:extLst>
              <a:ext uri="{FF2B5EF4-FFF2-40B4-BE49-F238E27FC236}">
                <a16:creationId xmlns:a16="http://schemas.microsoft.com/office/drawing/2014/main" id="{FB54E990-39CE-69B5-EC65-5EF1A5646A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8064" y="405106"/>
            <a:ext cx="10735872" cy="604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71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35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4. </a:t>
            </a:r>
            <a:r>
              <a:rPr lang="ko-KR" altLang="en-US" sz="7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기대 효과</a:t>
            </a:r>
            <a:endParaRPr lang="en-US" sz="72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929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기대 효과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5D9F538-DC54-4F3F-32D6-6D32CFFEF14C}"/>
              </a:ext>
            </a:extLst>
          </p:cNvPr>
          <p:cNvGrpSpPr/>
          <p:nvPr/>
        </p:nvGrpSpPr>
        <p:grpSpPr>
          <a:xfrm>
            <a:off x="760816" y="1493134"/>
            <a:ext cx="9961198" cy="4492826"/>
            <a:chOff x="540898" y="1863524"/>
            <a:chExt cx="9961198" cy="4492826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622A3010-C98A-AB8B-107E-635C4FE59E67}"/>
                </a:ext>
              </a:extLst>
            </p:cNvPr>
            <p:cNvGrpSpPr/>
            <p:nvPr/>
          </p:nvGrpSpPr>
          <p:grpSpPr>
            <a:xfrm>
              <a:off x="1689904" y="1863524"/>
              <a:ext cx="8812192" cy="2681467"/>
              <a:chOff x="1689904" y="1863524"/>
              <a:chExt cx="8812192" cy="2681467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39B95037-F472-9088-8CBF-6AAE3198A775}"/>
                  </a:ext>
                </a:extLst>
              </p:cNvPr>
              <p:cNvGrpSpPr/>
              <p:nvPr/>
            </p:nvGrpSpPr>
            <p:grpSpPr>
              <a:xfrm>
                <a:off x="1689904" y="1863524"/>
                <a:ext cx="8812192" cy="2681467"/>
                <a:chOff x="1689904" y="1747777"/>
                <a:chExt cx="8812192" cy="2681467"/>
              </a:xfrm>
            </p:grpSpPr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94357F7-0505-38B3-6B90-6B52E8C8B0C0}"/>
                    </a:ext>
                  </a:extLst>
                </p:cNvPr>
                <p:cNvSpPr/>
                <p:nvPr/>
              </p:nvSpPr>
              <p:spPr>
                <a:xfrm>
                  <a:off x="1689904" y="1747777"/>
                  <a:ext cx="2681467" cy="2681467"/>
                </a:xfrm>
                <a:prstGeom prst="ellipse">
                  <a:avLst/>
                </a:prstGeom>
                <a:solidFill>
                  <a:srgbClr val="FFCB39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3200" b="1" dirty="0" err="1">
                      <a:solidFill>
                        <a:schemeClr val="tx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SNaiL</a:t>
                  </a:r>
                  <a:endParaRPr lang="ko-KR" altLang="en-US" sz="32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43DE0F83-C472-DE0E-0C79-389E330A21B2}"/>
                    </a:ext>
                  </a:extLst>
                </p:cNvPr>
                <p:cNvSpPr/>
                <p:nvPr/>
              </p:nvSpPr>
              <p:spPr>
                <a:xfrm>
                  <a:off x="7820629" y="1747777"/>
                  <a:ext cx="2681467" cy="2681467"/>
                </a:xfrm>
                <a:prstGeom prst="ellipse">
                  <a:avLst/>
                </a:prstGeom>
                <a:noFill/>
                <a:ln w="63500">
                  <a:solidFill>
                    <a:srgbClr val="77777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3200" dirty="0">
                      <a:solidFill>
                        <a:schemeClr val="tx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부모</a:t>
                  </a:r>
                  <a:endParaRPr lang="en-US" altLang="ko-KR" sz="3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>
                    <a:lnSpc>
                      <a:spcPct val="120000"/>
                    </a:lnSpc>
                  </a:pPr>
                  <a:r>
                    <a:rPr lang="ko-KR" altLang="en-US" sz="3200" dirty="0">
                      <a:solidFill>
                        <a:schemeClr val="tx1"/>
                      </a:solidFill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아동</a:t>
                  </a:r>
                </a:p>
              </p:txBody>
            </p:sp>
            <p:cxnSp>
              <p:nvCxnSpPr>
                <p:cNvPr id="18" name="직선 화살표 연결선 17">
                  <a:extLst>
                    <a:ext uri="{FF2B5EF4-FFF2-40B4-BE49-F238E27FC236}">
                      <a16:creationId xmlns:a16="http://schemas.microsoft.com/office/drawing/2014/main" id="{F9A3BCC8-E785-91FC-A3EA-221403A589FC}"/>
                    </a:ext>
                  </a:extLst>
                </p:cNvPr>
                <p:cNvCxnSpPr/>
                <p:nvPr/>
              </p:nvCxnSpPr>
              <p:spPr>
                <a:xfrm>
                  <a:off x="4585503" y="2896562"/>
                  <a:ext cx="3020993" cy="0"/>
                </a:xfrm>
                <a:prstGeom prst="straightConnector1">
                  <a:avLst/>
                </a:prstGeom>
                <a:ln w="38100">
                  <a:solidFill>
                    <a:srgbClr val="777777"/>
                  </a:solidFill>
                  <a:headEnd type="triangle"/>
                  <a:tailEnd type="none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00B4ED-88B9-7793-EA7A-B14ED0BE8517}"/>
                  </a:ext>
                </a:extLst>
              </p:cNvPr>
              <p:cNvSpPr txBox="1"/>
              <p:nvPr/>
            </p:nvSpPr>
            <p:spPr>
              <a:xfrm>
                <a:off x="5159550" y="2558968"/>
                <a:ext cx="18902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777777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인지능력 검사 진행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2719A82-FD25-B285-DB92-BD4C162F5901}"/>
                  </a:ext>
                </a:extLst>
              </p:cNvPr>
              <p:cNvSpPr txBox="1"/>
              <p:nvPr/>
            </p:nvSpPr>
            <p:spPr>
              <a:xfrm>
                <a:off x="5349641" y="3429000"/>
                <a:ext cx="14927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ko-KR" altLang="en-US" b="1" dirty="0">
                    <a:solidFill>
                      <a:srgbClr val="FFCB39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검사 결과 제공</a:t>
                </a:r>
              </a:p>
            </p:txBody>
          </p:sp>
          <p:cxnSp>
            <p:nvCxnSpPr>
              <p:cNvPr id="24" name="직선 화살표 연결선 23">
                <a:extLst>
                  <a:ext uri="{FF2B5EF4-FFF2-40B4-BE49-F238E27FC236}">
                    <a16:creationId xmlns:a16="http://schemas.microsoft.com/office/drawing/2014/main" id="{D45F58C3-D3F2-5177-54C1-47C8A0A56E71}"/>
                  </a:ext>
                </a:extLst>
              </p:cNvPr>
              <p:cNvCxnSpPr/>
              <p:nvPr/>
            </p:nvCxnSpPr>
            <p:spPr>
              <a:xfrm>
                <a:off x="4594183" y="3375947"/>
                <a:ext cx="3020993" cy="0"/>
              </a:xfrm>
              <a:prstGeom prst="straightConnector1">
                <a:avLst/>
              </a:prstGeom>
              <a:ln w="38100">
                <a:solidFill>
                  <a:srgbClr val="FFCB39"/>
                </a:solidFill>
                <a:headEnd type="none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9B40366-5855-0EAF-F8E9-19B75614102E}"/>
                </a:ext>
              </a:extLst>
            </p:cNvPr>
            <p:cNvSpPr/>
            <p:nvPr/>
          </p:nvSpPr>
          <p:spPr>
            <a:xfrm>
              <a:off x="540898" y="5279831"/>
              <a:ext cx="3040504" cy="1076519"/>
            </a:xfrm>
            <a:prstGeom prst="roundRect">
              <a:avLst>
                <a:gd name="adj" fmla="val 7290"/>
              </a:avLst>
            </a:prstGeom>
            <a:noFill/>
            <a:ln w="254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금전적</a:t>
              </a:r>
              <a:r>
                <a:rPr lang="en-US" altLang="ko-KR" sz="20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20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시공간적 부담 완화</a:t>
              </a:r>
            </a:p>
          </p:txBody>
        </p:sp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8DDCAEB9-F5A6-55B9-01F5-7271313772C6}"/>
                </a:ext>
              </a:extLst>
            </p:cNvPr>
            <p:cNvSpPr/>
            <p:nvPr/>
          </p:nvSpPr>
          <p:spPr>
            <a:xfrm>
              <a:off x="3801853" y="5279830"/>
              <a:ext cx="3040504" cy="1076519"/>
            </a:xfrm>
            <a:prstGeom prst="roundRect">
              <a:avLst>
                <a:gd name="adj" fmla="val 7290"/>
              </a:avLst>
            </a:prstGeom>
            <a:noFill/>
            <a:ln w="254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음성을 이용한</a:t>
              </a:r>
              <a:endParaRPr lang="en-US" altLang="ko-KR" sz="2000" dirty="0">
                <a:solidFill>
                  <a:schemeClr val="tx1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20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언어적 측면 검사</a:t>
              </a: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5479EBAB-DB91-EC0C-474A-25F3295452CC}"/>
                </a:ext>
              </a:extLst>
            </p:cNvPr>
            <p:cNvSpPr/>
            <p:nvPr/>
          </p:nvSpPr>
          <p:spPr>
            <a:xfrm>
              <a:off x="7090348" y="5279829"/>
              <a:ext cx="3040504" cy="1076519"/>
            </a:xfrm>
            <a:prstGeom prst="roundRect">
              <a:avLst>
                <a:gd name="adj" fmla="val 7290"/>
              </a:avLst>
            </a:prstGeom>
            <a:noFill/>
            <a:ln w="25400">
              <a:solidFill>
                <a:srgbClr val="C4C4C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en-US" altLang="ko-KR" sz="20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AI</a:t>
              </a:r>
              <a:r>
                <a:rPr lang="ko-KR" altLang="en-US" sz="20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기반 맞춤 솔루션 제공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6200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D6E34-7255-23BA-5B1F-B3F8B364C547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확장 가능성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4741B7B-663B-97A6-80AD-40341AE6DE86}"/>
              </a:ext>
            </a:extLst>
          </p:cNvPr>
          <p:cNvGrpSpPr/>
          <p:nvPr/>
        </p:nvGrpSpPr>
        <p:grpSpPr>
          <a:xfrm>
            <a:off x="1039354" y="1392922"/>
            <a:ext cx="10113292" cy="4843993"/>
            <a:chOff x="1019165" y="1228877"/>
            <a:chExt cx="10113292" cy="4843993"/>
          </a:xfrm>
        </p:grpSpPr>
        <p:sp>
          <p:nvSpPr>
            <p:cNvPr id="8" name="TextBox 2">
              <a:extLst>
                <a:ext uri="{FF2B5EF4-FFF2-40B4-BE49-F238E27FC236}">
                  <a16:creationId xmlns:a16="http://schemas.microsoft.com/office/drawing/2014/main" id="{71E2818D-EA27-BA66-0F0F-E7AD50363113}"/>
                </a:ext>
              </a:extLst>
            </p:cNvPr>
            <p:cNvSpPr txBox="1"/>
            <p:nvPr/>
          </p:nvSpPr>
          <p:spPr>
            <a:xfrm>
              <a:off x="1071639" y="1228877"/>
              <a:ext cx="10060818" cy="46166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4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검사 결과 데이터와 세부 검사 목록을 확충함으로써 서비스 고도화 가능</a:t>
              </a: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B14C13CD-B31E-AA37-4A2E-AFE5294A55FD}"/>
                </a:ext>
              </a:extLst>
            </p:cNvPr>
            <p:cNvGrpSpPr/>
            <p:nvPr/>
          </p:nvGrpSpPr>
          <p:grpSpPr>
            <a:xfrm>
              <a:off x="8258166" y="2613781"/>
              <a:ext cx="2803675" cy="3459089"/>
              <a:chOff x="7252305" y="2698448"/>
              <a:chExt cx="2803675" cy="3459089"/>
            </a:xfrm>
          </p:grpSpPr>
          <p:pic>
            <p:nvPicPr>
              <p:cNvPr id="22" name="그림 21" descr="원, 상징, 그래픽, 로고이(가) 표시된 사진&#10;&#10;자동 생성된 설명">
                <a:extLst>
                  <a:ext uri="{FF2B5EF4-FFF2-40B4-BE49-F238E27FC236}">
                    <a16:creationId xmlns:a16="http://schemas.microsoft.com/office/drawing/2014/main" id="{9523624B-7644-38F9-E3C7-3EB66AA639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881257" y="2698448"/>
                <a:ext cx="1461105" cy="1461105"/>
              </a:xfrm>
              <a:prstGeom prst="rect">
                <a:avLst/>
              </a:prstGeom>
            </p:spPr>
          </p:pic>
          <p:sp>
            <p:nvSpPr>
              <p:cNvPr id="23" name="TextBox 9">
                <a:extLst>
                  <a:ext uri="{FF2B5EF4-FFF2-40B4-BE49-F238E27FC236}">
                    <a16:creationId xmlns:a16="http://schemas.microsoft.com/office/drawing/2014/main" id="{943A9AB8-2D4F-4F91-E600-ABBDE32A49F6}"/>
                  </a:ext>
                </a:extLst>
              </p:cNvPr>
              <p:cNvSpPr txBox="1"/>
              <p:nvPr/>
            </p:nvSpPr>
            <p:spPr>
              <a:xfrm>
                <a:off x="7252305" y="4301067"/>
                <a:ext cx="2803675" cy="185647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집중 역량 검사</a:t>
                </a:r>
              </a:p>
              <a:p>
                <a:pPr algn="ctr"/>
                <a:endParaRPr lang="ko-KR" altLang="en-US" sz="1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특정 역량을 세부적으로</a:t>
                </a:r>
                <a:endParaRPr lang="en-US" alt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검사 가능하도록 특정 역량에 관한 검사를 추가</a:t>
                </a:r>
                <a:endParaRPr lang="en-US" alt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7D88789-E648-3B62-6D2A-C99C0399DF4C}"/>
                </a:ext>
              </a:extLst>
            </p:cNvPr>
            <p:cNvGrpSpPr/>
            <p:nvPr/>
          </p:nvGrpSpPr>
          <p:grpSpPr>
            <a:xfrm>
              <a:off x="1019165" y="2617694"/>
              <a:ext cx="2935378" cy="3122777"/>
              <a:chOff x="2050106" y="2617694"/>
              <a:chExt cx="2935378" cy="3122777"/>
            </a:xfrm>
          </p:grpSpPr>
          <p:sp>
            <p:nvSpPr>
              <p:cNvPr id="20" name="TextBox 6">
                <a:extLst>
                  <a:ext uri="{FF2B5EF4-FFF2-40B4-BE49-F238E27FC236}">
                    <a16:creationId xmlns:a16="http://schemas.microsoft.com/office/drawing/2014/main" id="{660ED236-2BF7-4046-4301-F0F75E71E55F}"/>
                  </a:ext>
                </a:extLst>
              </p:cNvPr>
              <p:cNvSpPr txBox="1"/>
              <p:nvPr/>
            </p:nvSpPr>
            <p:spPr>
              <a:xfrm>
                <a:off x="2050106" y="4216399"/>
                <a:ext cx="2935378" cy="1524072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000" b="1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전문가 상담 서비스</a:t>
                </a:r>
              </a:p>
              <a:p>
                <a:pPr algn="ctr"/>
                <a:endParaRPr lang="en-US" altLang="ko-KR" sz="10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검사 결과에 기반해</a:t>
                </a:r>
                <a:endParaRPr lang="en-US" alt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서비스 내 전문가와의</a:t>
                </a:r>
                <a:endParaRPr lang="en-US" alt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상담 서비스를 제공</a:t>
                </a:r>
                <a:endParaRPr lang="en-US" altLang="ko-KR" sz="16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AAEBB50-93DD-4408-9DD4-8A6C1FAACE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07342" y="2617694"/>
                <a:ext cx="1488141" cy="1488141"/>
              </a:xfrm>
              <a:prstGeom prst="rect">
                <a:avLst/>
              </a:prstGeom>
            </p:spPr>
          </p:pic>
        </p:grp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5055C3BE-7AF4-CF4E-A3DF-A53EA4DF0073}"/>
                </a:ext>
              </a:extLst>
            </p:cNvPr>
            <p:cNvSpPr txBox="1"/>
            <p:nvPr/>
          </p:nvSpPr>
          <p:spPr>
            <a:xfrm>
              <a:off x="4694695" y="4227605"/>
              <a:ext cx="2803675" cy="1524072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2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검사</a:t>
              </a:r>
              <a:r>
                <a:rPr lang="en-US" altLang="ko-KR" sz="2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en-US" sz="20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대상 범위 확대</a:t>
              </a:r>
            </a:p>
            <a:p>
              <a:pPr algn="ctr"/>
              <a:endParaRPr lang="ko-KR" altLang="en-US" sz="10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전 연령층</a:t>
              </a:r>
              <a:r>
                <a:rPr lang="en-US" altLang="ko-KR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ADHD</a:t>
              </a: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와 치매 등</a:t>
              </a:r>
              <a:endParaRPr lang="en-US" altLang="ko-KR" sz="1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다양한 사람이 이용하도록</a:t>
              </a:r>
              <a:endPara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범용성을 더함</a:t>
              </a:r>
              <a:endParaRPr lang="en-US" alt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5C68DE3B-7503-A2DD-CE40-4C800DE9F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57812" y="2782588"/>
            <a:ext cx="147637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7293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38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2523064" y="2851117"/>
            <a:ext cx="7145872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ko-KR" sz="7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5. </a:t>
            </a:r>
            <a:r>
              <a:rPr lang="ko-KR" altLang="en-US" sz="7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부록</a:t>
            </a:r>
            <a:endParaRPr lang="en-US" sz="72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75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6219C-D55B-6597-2A83-7AF06273716E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팀원 소개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A80FB65-1262-F4FA-0573-B7DBE18E71DE}"/>
              </a:ext>
            </a:extLst>
          </p:cNvPr>
          <p:cNvGrpSpPr/>
          <p:nvPr/>
        </p:nvGrpSpPr>
        <p:grpSpPr>
          <a:xfrm>
            <a:off x="720483" y="3048830"/>
            <a:ext cx="10751031" cy="2629339"/>
            <a:chOff x="627948" y="2255707"/>
            <a:chExt cx="10751031" cy="2629339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43FD827B-836A-1A43-5A11-522F10D663AC}"/>
                </a:ext>
              </a:extLst>
            </p:cNvPr>
            <p:cNvGrpSpPr/>
            <p:nvPr/>
          </p:nvGrpSpPr>
          <p:grpSpPr>
            <a:xfrm>
              <a:off x="822912" y="2255707"/>
              <a:ext cx="10556067" cy="1272876"/>
              <a:chOff x="736533" y="2541868"/>
              <a:chExt cx="10556067" cy="127287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60D8C18-5D27-9A77-1BE6-5A4910795053}"/>
                  </a:ext>
                </a:extLst>
              </p:cNvPr>
              <p:cNvGrpSpPr/>
              <p:nvPr/>
            </p:nvGrpSpPr>
            <p:grpSpPr>
              <a:xfrm>
                <a:off x="736533" y="2541868"/>
                <a:ext cx="9004062" cy="1272876"/>
                <a:chOff x="736533" y="2541868"/>
                <a:chExt cx="9004062" cy="127287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53913D2-5385-0EA7-81C7-81D1994D86EB}"/>
                    </a:ext>
                  </a:extLst>
                </p:cNvPr>
                <p:cNvGrpSpPr/>
                <p:nvPr/>
              </p:nvGrpSpPr>
              <p:grpSpPr>
                <a:xfrm>
                  <a:off x="736533" y="2541868"/>
                  <a:ext cx="7550678" cy="1272876"/>
                  <a:chOff x="903778" y="2665570"/>
                  <a:chExt cx="7550678" cy="1272876"/>
                </a:xfrm>
              </p:grpSpPr>
              <p:grpSp>
                <p:nvGrpSpPr>
                  <p:cNvPr id="19" name="그룹 18">
                    <a:extLst>
                      <a:ext uri="{FF2B5EF4-FFF2-40B4-BE49-F238E27FC236}">
                        <a16:creationId xmlns:a16="http://schemas.microsoft.com/office/drawing/2014/main" id="{1B2760CA-4171-1B9D-E02E-A39388F4FDF2}"/>
                      </a:ext>
                    </a:extLst>
                  </p:cNvPr>
                  <p:cNvGrpSpPr/>
                  <p:nvPr/>
                </p:nvGrpSpPr>
                <p:grpSpPr>
                  <a:xfrm>
                    <a:off x="2345859" y="2665570"/>
                    <a:ext cx="6108597" cy="1272876"/>
                    <a:chOff x="-1003128" y="1829141"/>
                    <a:chExt cx="11148312" cy="2319511"/>
                  </a:xfrm>
                </p:grpSpPr>
                <p:pic>
                  <p:nvPicPr>
                    <p:cNvPr id="21" name="그림 20" descr="고양이, 클립아트, 포유류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893D5C6D-E0C1-065E-3EDD-034A7FA4055F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4568854" y="1902875"/>
                      <a:ext cx="2752617" cy="212038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그림 21" descr="클립아트, 만화 영화, 일러스트레이션, 그래픽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1A4D54C1-A99E-DAE7-19F3-59D414F8F04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7399594" y="1935435"/>
                      <a:ext cx="2745590" cy="210436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3" name="그림 22" descr="고양이, 클립아트, 만화 영화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A28D8CC3-D437-FA97-3818-229812B6506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1632836" y="1829141"/>
                      <a:ext cx="3052328" cy="231951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4" name="그림 23" descr="고양이, 클립아트, 만화 영화, 일러스트레이션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23C9FD19-E0CE-4A09-0CE6-19B5C1C32A6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-1003128" y="2103211"/>
                      <a:ext cx="2506697" cy="187070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0" name="그림 19" descr="클립아트, 일러스트레이션, 그림, 그래픽이(가) 표시된 사진&#10;&#10;자동 생성된 설명">
                    <a:extLst>
                      <a:ext uri="{FF2B5EF4-FFF2-40B4-BE49-F238E27FC236}">
                        <a16:creationId xmlns:a16="http://schemas.microsoft.com/office/drawing/2014/main" id="{27389EDA-F279-F902-9464-50DBBB5142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903778" y="2783934"/>
                    <a:ext cx="1376450" cy="1049451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8" name="그림 17" descr="고양이, 클립아트, 그림, 만화 영화이(가) 표시된 사진&#10;&#10;자동 생성된 설명">
                  <a:extLst>
                    <a:ext uri="{FF2B5EF4-FFF2-40B4-BE49-F238E27FC236}">
                      <a16:creationId xmlns:a16="http://schemas.microsoft.com/office/drawing/2014/main" id="{39D4F21A-23DF-11D3-B736-14900E1880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264396" y="2620003"/>
                  <a:ext cx="1476199" cy="1139400"/>
                </a:xfrm>
                <a:prstGeom prst="rect">
                  <a:avLst/>
                </a:prstGeom>
              </p:spPr>
            </p:pic>
          </p:grpSp>
          <p:pic>
            <p:nvPicPr>
              <p:cNvPr id="16" name="그림 15" descr="클립아트, 일러스트레이션, 그림, 이모티콘이(가) 표시된 사진&#10;&#10;자동 생성된 설명">
                <a:extLst>
                  <a:ext uri="{FF2B5EF4-FFF2-40B4-BE49-F238E27FC236}">
                    <a16:creationId xmlns:a16="http://schemas.microsoft.com/office/drawing/2014/main" id="{7BAF3569-6A55-8631-D340-8528E59DA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816603" y="2622643"/>
                <a:ext cx="1475997" cy="1130928"/>
              </a:xfrm>
              <a:prstGeom prst="rect">
                <a:avLst/>
              </a:prstGeom>
            </p:spPr>
          </p:pic>
        </p:grp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40AC0C7-0DEB-78DA-3FE6-3B876B9C8092}"/>
                </a:ext>
              </a:extLst>
            </p:cNvPr>
            <p:cNvGrpSpPr/>
            <p:nvPr/>
          </p:nvGrpSpPr>
          <p:grpSpPr>
            <a:xfrm>
              <a:off x="627948" y="3635891"/>
              <a:ext cx="10664447" cy="1249155"/>
              <a:chOff x="845662" y="3244005"/>
              <a:chExt cx="10664447" cy="1249155"/>
            </a:xfrm>
          </p:grpSpPr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F1B26B24-20BB-6CFC-E3F8-7BAA65755EEA}"/>
                  </a:ext>
                </a:extLst>
              </p:cNvPr>
              <p:cNvSpPr/>
              <p:nvPr/>
            </p:nvSpPr>
            <p:spPr>
              <a:xfrm>
                <a:off x="845662" y="3244005"/>
                <a:ext cx="1401157" cy="1154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김희찬</a:t>
                </a:r>
                <a:r>
                  <a:rPr lang="en-US" altLang="ko-KR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(PM)</a:t>
                </a:r>
                <a:endParaRPr lang="ko-KR" sz="1600" b="1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ko-KR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백엔드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프론트엔드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  <a:endParaRPr lang="en-US" altLang="ko-KR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en-US" altLang="ko-KR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DB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관리</a:t>
                </a:r>
              </a:p>
            </p:txBody>
          </p:sp>
          <p:sp>
            <p:nvSpPr>
              <p:cNvPr id="9" name="Rectangle 3">
                <a:extLst>
                  <a:ext uri="{FF2B5EF4-FFF2-40B4-BE49-F238E27FC236}">
                    <a16:creationId xmlns:a16="http://schemas.microsoft.com/office/drawing/2014/main" id="{CD296A97-E867-EEE6-80AA-CA41D0A8A2E2}"/>
                  </a:ext>
                </a:extLst>
              </p:cNvPr>
              <p:cNvSpPr/>
              <p:nvPr/>
            </p:nvSpPr>
            <p:spPr>
              <a:xfrm>
                <a:off x="2252617" y="3244006"/>
                <a:ext cx="1401157" cy="1154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김현동</a:t>
                </a:r>
                <a:endParaRPr lang="ko-KR" sz="1600" b="1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백엔드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프론트엔드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DB 관리</a:t>
                </a:r>
              </a:p>
            </p:txBody>
          </p:sp>
          <p:sp>
            <p:nvSpPr>
              <p:cNvPr id="10" name="Rectangle 3">
                <a:extLst>
                  <a:ext uri="{FF2B5EF4-FFF2-40B4-BE49-F238E27FC236}">
                    <a16:creationId xmlns:a16="http://schemas.microsoft.com/office/drawing/2014/main" id="{C8856169-EAAD-6526-88D4-B47DDEA8D3E0}"/>
                  </a:ext>
                </a:extLst>
              </p:cNvPr>
              <p:cNvSpPr/>
              <p:nvPr/>
            </p:nvSpPr>
            <p:spPr>
              <a:xfrm>
                <a:off x="3844273" y="3250638"/>
                <a:ext cx="1401157" cy="9581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백준홍</a:t>
                </a:r>
                <a:endParaRPr lang="ko-KR" altLang="en-US" sz="1600" b="1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데이터 모델링</a:t>
                </a:r>
              </a:p>
            </p:txBody>
          </p:sp>
          <p:sp>
            <p:nvSpPr>
              <p:cNvPr id="11" name="Rectangle 3">
                <a:extLst>
                  <a:ext uri="{FF2B5EF4-FFF2-40B4-BE49-F238E27FC236}">
                    <a16:creationId xmlns:a16="http://schemas.microsoft.com/office/drawing/2014/main" id="{8D4F65F6-D7E8-B6F2-9E0A-5AF681E43262}"/>
                  </a:ext>
                </a:extLst>
              </p:cNvPr>
              <p:cNvSpPr/>
              <p:nvPr/>
            </p:nvSpPr>
            <p:spPr>
              <a:xfrm>
                <a:off x="5512888" y="3244439"/>
                <a:ext cx="1401157" cy="95814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김유나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데이터 모델링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리서치</a:t>
                </a:r>
              </a:p>
            </p:txBody>
          </p:sp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6BC8A124-BB62-FDBD-8612-40A674AC3F99}"/>
                  </a:ext>
                </a:extLst>
              </p:cNvPr>
              <p:cNvSpPr/>
              <p:nvPr/>
            </p:nvSpPr>
            <p:spPr>
              <a:xfrm>
                <a:off x="7104544" y="3247755"/>
                <a:ext cx="1401157" cy="1154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강류진</a:t>
                </a:r>
                <a:endParaRPr lang="ko-KR" altLang="en-US" sz="1600" b="1" dirty="0">
                  <a:solidFill>
                    <a:schemeClr val="tx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Malgun Gothic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그래픽 디자인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QA/QC</a:t>
                </a:r>
              </a:p>
            </p:txBody>
          </p:sp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B7C5CE5-A551-54EB-30FA-03680C4605E8}"/>
                  </a:ext>
                </a:extLst>
              </p:cNvPr>
              <p:cNvSpPr/>
              <p:nvPr/>
            </p:nvSpPr>
            <p:spPr>
              <a:xfrm>
                <a:off x="8611668" y="3254533"/>
                <a:ext cx="1401157" cy="123862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김가영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Malgun Gothic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데이터 모델링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리서치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발표</a:t>
                </a:r>
              </a:p>
            </p:txBody>
          </p:sp>
          <p:sp>
            <p:nvSpPr>
              <p:cNvPr id="14" name="Rectangle 3">
                <a:extLst>
                  <a:ext uri="{FF2B5EF4-FFF2-40B4-BE49-F238E27FC236}">
                    <a16:creationId xmlns:a16="http://schemas.microsoft.com/office/drawing/2014/main" id="{D5B7B885-273B-DBB7-EA2D-47F73F597D29}"/>
                  </a:ext>
                </a:extLst>
              </p:cNvPr>
              <p:cNvSpPr/>
              <p:nvPr/>
            </p:nvSpPr>
            <p:spPr>
              <a:xfrm>
                <a:off x="10108952" y="3244439"/>
                <a:ext cx="1401157" cy="115409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sz="1600" b="1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김민정</a:t>
                </a:r>
              </a:p>
              <a:p>
                <a:pPr algn="ctr">
                  <a:lnSpc>
                    <a:spcPct val="120000"/>
                  </a:lnSpc>
                </a:pPr>
                <a:endParaRPr lang="ko-KR" altLang="en-US" sz="1200" dirty="0">
                  <a:solidFill>
                    <a:schemeClr val="tx1"/>
                  </a:solidFill>
                  <a:latin typeface="Pretendard Variable" panose="02000003000000020004" pitchFamily="2" charset="-127"/>
                  <a:ea typeface="Malgun Gothic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 err="1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프론트엔드</a:t>
                </a: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 개발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UX/UI 디자인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chemeClr val="tx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그래픽 디자인</a:t>
                </a:r>
              </a:p>
            </p:txBody>
          </p: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F3E0991-F532-F700-293B-FEDEE9163A92}"/>
              </a:ext>
            </a:extLst>
          </p:cNvPr>
          <p:cNvSpPr>
            <a:spLocks noGrp="1"/>
          </p:cNvSpPr>
          <p:nvPr/>
        </p:nvSpPr>
        <p:spPr>
          <a:xfrm>
            <a:off x="2639245" y="1034275"/>
            <a:ext cx="6913509" cy="1336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ko-KR" sz="32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Team</a:t>
            </a:r>
            <a:r>
              <a:rPr lang="ko-KR" sz="3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 Home </a:t>
            </a:r>
            <a:r>
              <a:rPr lang="ko-KR" sz="32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Gravity</a:t>
            </a:r>
            <a:br>
              <a:rPr lang="ko-KR" altLang="en-US" sz="35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</a:br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2023 DCC HUFS </a:t>
            </a:r>
            <a:r>
              <a:rPr lang="ko-KR" altLang="en-US" sz="1800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Team</a:t>
            </a:r>
            <a:r>
              <a:rPr lang="ko-KR" altLang="en-US" sz="18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3 </a:t>
            </a:r>
            <a:endParaRPr lang="ko-KR" sz="18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042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41F8C03-983C-E382-8E6B-AA3D01CFAD0C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발달에 대한 학부모의 관심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5C7153E4-7C92-E1ED-7DD1-7DA73D98D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068C6FA-3CAB-C1A3-5322-F2E84C19E875}"/>
              </a:ext>
            </a:extLst>
          </p:cNvPr>
          <p:cNvGrpSpPr/>
          <p:nvPr/>
        </p:nvGrpSpPr>
        <p:grpSpPr>
          <a:xfrm>
            <a:off x="317536" y="1405751"/>
            <a:ext cx="11556928" cy="4533310"/>
            <a:chOff x="317536" y="1324729"/>
            <a:chExt cx="11556928" cy="45333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7F2D3A8-EBC0-2E92-B900-4DA9F3C36E62}"/>
                </a:ext>
              </a:extLst>
            </p:cNvPr>
            <p:cNvSpPr txBox="1"/>
            <p:nvPr/>
          </p:nvSpPr>
          <p:spPr>
            <a:xfrm>
              <a:off x="2372328" y="1324729"/>
              <a:ext cx="798170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b="0" i="0" u="none" strike="noStrike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연령에 맞게 아이가 성장하고 있는지 알고 싶은 부모의 관심 증대</a:t>
              </a:r>
              <a:r>
                <a:rPr lang="ko-KR" altLang="en-US" sz="24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endPara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68FDCC59-6168-20FA-5FE5-7F137F990412}"/>
                </a:ext>
              </a:extLst>
            </p:cNvPr>
            <p:cNvGrpSpPr/>
            <p:nvPr/>
          </p:nvGrpSpPr>
          <p:grpSpPr>
            <a:xfrm>
              <a:off x="317536" y="1946894"/>
              <a:ext cx="11556928" cy="3911145"/>
              <a:chOff x="317536" y="1946894"/>
              <a:chExt cx="11556928" cy="3911145"/>
            </a:xfrm>
          </p:grpSpPr>
          <p:grpSp>
            <p:nvGrpSpPr>
              <p:cNvPr id="20" name="그룹 19">
                <a:extLst>
                  <a:ext uri="{FF2B5EF4-FFF2-40B4-BE49-F238E27FC236}">
                    <a16:creationId xmlns:a16="http://schemas.microsoft.com/office/drawing/2014/main" id="{45479544-28D2-7AB6-7777-9DCA9DFA74CE}"/>
                  </a:ext>
                </a:extLst>
              </p:cNvPr>
              <p:cNvGrpSpPr/>
              <p:nvPr/>
            </p:nvGrpSpPr>
            <p:grpSpPr>
              <a:xfrm>
                <a:off x="317536" y="1946894"/>
                <a:ext cx="11556928" cy="3911145"/>
                <a:chOff x="269112" y="1671825"/>
                <a:chExt cx="11556928" cy="3911145"/>
              </a:xfrm>
            </p:grpSpPr>
            <p:grpSp>
              <p:nvGrpSpPr>
                <p:cNvPr id="6" name="그룹 5">
                  <a:extLst>
                    <a:ext uri="{FF2B5EF4-FFF2-40B4-BE49-F238E27FC236}">
                      <a16:creationId xmlns:a16="http://schemas.microsoft.com/office/drawing/2014/main" id="{30483FCA-AD5E-A38C-3618-C217B6033A97}"/>
                    </a:ext>
                  </a:extLst>
                </p:cNvPr>
                <p:cNvGrpSpPr/>
                <p:nvPr/>
              </p:nvGrpSpPr>
              <p:grpSpPr>
                <a:xfrm>
                  <a:off x="365959" y="1671825"/>
                  <a:ext cx="11460081" cy="3838443"/>
                  <a:chOff x="395525" y="2507082"/>
                  <a:chExt cx="11460081" cy="3838443"/>
                </a:xfrm>
              </p:grpSpPr>
              <p:grpSp>
                <p:nvGrpSpPr>
                  <p:cNvPr id="7" name="그룹 6">
                    <a:extLst>
                      <a:ext uri="{FF2B5EF4-FFF2-40B4-BE49-F238E27FC236}">
                        <a16:creationId xmlns:a16="http://schemas.microsoft.com/office/drawing/2014/main" id="{B833A82A-2BD5-6440-707E-7EBC244D40A1}"/>
                      </a:ext>
                    </a:extLst>
                  </p:cNvPr>
                  <p:cNvGrpSpPr/>
                  <p:nvPr/>
                </p:nvGrpSpPr>
                <p:grpSpPr>
                  <a:xfrm>
                    <a:off x="395525" y="2507082"/>
                    <a:ext cx="6391834" cy="3598703"/>
                    <a:chOff x="969377" y="2525897"/>
                    <a:chExt cx="6391834" cy="3598703"/>
                  </a:xfrm>
                </p:grpSpPr>
                <p:pic>
                  <p:nvPicPr>
                    <p:cNvPr id="9" name="그림 8" descr="텍스트, 스크린샷, 폰트, 번호이(가) 표시된 사진&#10;&#10;자동 생성된 설명">
                      <a:extLst>
                        <a:ext uri="{FF2B5EF4-FFF2-40B4-BE49-F238E27FC236}">
                          <a16:creationId xmlns:a16="http://schemas.microsoft.com/office/drawing/2014/main" id="{5330E5EE-7571-715A-4AEA-2836FFC502C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969377" y="2525897"/>
                      <a:ext cx="6391834" cy="3598703"/>
                    </a:xfrm>
                    <a:prstGeom prst="rect">
                      <a:avLst/>
                    </a:prstGeom>
                    <a:ln>
                      <a:solidFill>
                        <a:schemeClr val="bg1">
                          <a:lumMod val="85000"/>
                        </a:schemeClr>
                      </a:solidFill>
                    </a:ln>
                  </p:spPr>
                </p:pic>
                <p:sp>
                  <p:nvSpPr>
                    <p:cNvPr id="10" name="직사각형 9">
                      <a:extLst>
                        <a:ext uri="{FF2B5EF4-FFF2-40B4-BE49-F238E27FC236}">
                          <a16:creationId xmlns:a16="http://schemas.microsoft.com/office/drawing/2014/main" id="{17270E4E-5CC6-7567-B4FF-9FA07C5A1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72457" y="3142742"/>
                      <a:ext cx="442147" cy="117923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ko-KR" altLang="en-US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</a:endParaRPr>
                    </a:p>
                  </p:txBody>
                </p:sp>
              </p:grpSp>
              <p:pic>
                <p:nvPicPr>
                  <p:cNvPr id="8" name="그림 7" descr="텍스트, 스크린샷, 폰트이(가) 표시된 사진&#10;&#10;자동 생성된 설명">
                    <a:extLst>
                      <a:ext uri="{FF2B5EF4-FFF2-40B4-BE49-F238E27FC236}">
                        <a16:creationId xmlns:a16="http://schemas.microsoft.com/office/drawing/2014/main" id="{DFC78551-1438-30A1-950D-A9836BF882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08999" y="2752537"/>
                    <a:ext cx="5546607" cy="3592988"/>
                  </a:xfrm>
                  <a:prstGeom prst="rect">
                    <a:avLst/>
                  </a:prstGeom>
                  <a:ln>
                    <a:solidFill>
                      <a:srgbClr val="D9D9D9"/>
                    </a:solidFill>
                  </a:ln>
                </p:spPr>
              </p:pic>
            </p:grp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9DBA6AE-1CC5-45BD-985D-A12636387EFD}"/>
                    </a:ext>
                  </a:extLst>
                </p:cNvPr>
                <p:cNvSpPr txBox="1"/>
                <p:nvPr/>
              </p:nvSpPr>
              <p:spPr>
                <a:xfrm>
                  <a:off x="269112" y="5305971"/>
                  <a:ext cx="4233440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ko-KR" altLang="ko-KR" sz="1200" b="0" i="0" u="none" strike="noStrike" dirty="0">
                      <a:solidFill>
                        <a:srgbClr val="777777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출처: </a:t>
                  </a:r>
                  <a:r>
                    <a:rPr lang="ko-KR" altLang="ko-KR" sz="1200" b="0" i="0" u="none" strike="noStrike" dirty="0" err="1">
                      <a:solidFill>
                        <a:srgbClr val="777777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용인수지맘&amp;맘단토</a:t>
                  </a:r>
                  <a:r>
                    <a:rPr lang="ko-KR" altLang="ko-KR" sz="1200" b="0" i="0" u="none" strike="noStrike" dirty="0">
                      <a:solidFill>
                        <a:srgbClr val="777777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 네이버 카페 / </a:t>
                  </a:r>
                  <a:r>
                    <a:rPr lang="ko-KR" altLang="ko-KR" sz="1200" b="0" i="0" u="none" strike="noStrike" dirty="0" err="1">
                      <a:solidFill>
                        <a:srgbClr val="777777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부천맘</a:t>
                  </a:r>
                  <a:r>
                    <a:rPr lang="ko-KR" altLang="ko-KR" sz="1200" b="0" i="0" u="none" strike="noStrike" dirty="0">
                      <a:solidFill>
                        <a:srgbClr val="777777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 </a:t>
                  </a:r>
                  <a:r>
                    <a:rPr lang="ko-KR" altLang="ko-KR" sz="1200" b="0" i="0" u="none" strike="noStrike" dirty="0" err="1">
                      <a:solidFill>
                        <a:srgbClr val="777777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애솔나무</a:t>
                  </a:r>
                  <a:r>
                    <a:rPr lang="ko-KR" altLang="ko-KR" sz="1200" b="0" i="0" u="none" strike="noStrike" dirty="0">
                      <a:solidFill>
                        <a:srgbClr val="777777"/>
                      </a:solidFill>
                      <a:effectLst/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 네이버 카페</a:t>
                  </a:r>
                  <a:endParaRPr lang="ko-KR" altLang="en-US" sz="1200" dirty="0">
                    <a:solidFill>
                      <a:srgbClr val="777777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</p:grpSp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id="{E67CF064-68C2-3D0A-38D7-F6D28518101E}"/>
                  </a:ext>
                </a:extLst>
              </p:cNvPr>
              <p:cNvSpPr/>
              <p:nvPr/>
            </p:nvSpPr>
            <p:spPr>
              <a:xfrm>
                <a:off x="6671033" y="2542594"/>
                <a:ext cx="306347" cy="12186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3360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46219C-D55B-6597-2A83-7AF06273716E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지적재산권 관련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DB15AD7E-919B-DE60-55EB-E618045EE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162" y="858718"/>
            <a:ext cx="7305675" cy="5657850"/>
          </a:xfrm>
          <a:prstGeom prst="rect">
            <a:avLst/>
          </a:prstGeom>
          <a:noFill/>
          <a:ln w="254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8435A277-C0F7-AB62-7D4E-6B9FA1E3BE1A}"/>
              </a:ext>
            </a:extLst>
          </p:cNvPr>
          <p:cNvGrpSpPr/>
          <p:nvPr/>
        </p:nvGrpSpPr>
        <p:grpSpPr>
          <a:xfrm>
            <a:off x="2593016" y="5047194"/>
            <a:ext cx="6728176" cy="583259"/>
            <a:chOff x="2771305" y="5099638"/>
            <a:chExt cx="6728176" cy="583259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333E9CD-EEE3-7B92-1887-0B241700A20E}"/>
                </a:ext>
              </a:extLst>
            </p:cNvPr>
            <p:cNvCxnSpPr/>
            <p:nvPr/>
          </p:nvCxnSpPr>
          <p:spPr>
            <a:xfrm>
              <a:off x="3298120" y="5099638"/>
              <a:ext cx="6201361" cy="11290"/>
            </a:xfrm>
            <a:prstGeom prst="straightConnector1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2C6FEE64-32FD-85F4-9750-90FF7B476C38}"/>
                </a:ext>
              </a:extLst>
            </p:cNvPr>
            <p:cNvCxnSpPr>
              <a:cxnSpLocks/>
            </p:cNvCxnSpPr>
            <p:nvPr/>
          </p:nvCxnSpPr>
          <p:spPr>
            <a:xfrm>
              <a:off x="2771305" y="5400675"/>
              <a:ext cx="6699953" cy="1883"/>
            </a:xfrm>
            <a:prstGeom prst="straightConnector1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3577B0AF-8F24-DD9C-F59B-C2AFEA4CD2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1305" y="5675373"/>
              <a:ext cx="622769" cy="7524"/>
            </a:xfrm>
            <a:prstGeom prst="straightConnector1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9F37C39-9301-9D8D-1500-9DAFB5925BF6}"/>
              </a:ext>
            </a:extLst>
          </p:cNvPr>
          <p:cNvSpPr txBox="1"/>
          <p:nvPr/>
        </p:nvSpPr>
        <p:spPr>
          <a:xfrm>
            <a:off x="3654767" y="528438"/>
            <a:ext cx="60940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출처</a:t>
            </a:r>
            <a:r>
              <a:rPr lang="en-US" altLang="ko-KR" sz="1200" dirty="0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: </a:t>
            </a:r>
            <a:r>
              <a:rPr lang="ko-KR" altLang="en-US" sz="1200" dirty="0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The ITC </a:t>
            </a:r>
            <a:r>
              <a:rPr lang="ko-KR" altLang="en-US" sz="1200" dirty="0" err="1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Guidelines</a:t>
            </a:r>
            <a:r>
              <a:rPr lang="ko-KR" altLang="en-US" sz="1200" dirty="0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200" dirty="0" err="1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for</a:t>
            </a:r>
            <a:r>
              <a:rPr lang="ko-KR" altLang="en-US" sz="1200" dirty="0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200" dirty="0" err="1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Translating</a:t>
            </a:r>
            <a:r>
              <a:rPr lang="ko-KR" altLang="en-US" sz="1200" dirty="0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and </a:t>
            </a:r>
            <a:r>
              <a:rPr lang="ko-KR" altLang="en-US" sz="1200" dirty="0" err="1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Adapting</a:t>
            </a:r>
            <a:r>
              <a:rPr lang="ko-KR" altLang="en-US" sz="1200" dirty="0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1200" dirty="0" err="1">
                <a:solidFill>
                  <a:srgbClr val="777777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Tests</a:t>
            </a:r>
            <a:endParaRPr lang="ko-KR" altLang="en-US" sz="1200" dirty="0">
              <a:solidFill>
                <a:srgbClr val="777777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3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B8EA1-9E45-0467-CBFD-2B1321CD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41</a:t>
            </a:fld>
            <a:endParaRPr lang="ko-KR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D57DEB-B325-B178-EED8-4B12E6A1A4D6}"/>
              </a:ext>
            </a:extLst>
          </p:cNvPr>
          <p:cNvSpPr>
            <a:spLocks noGrp="1"/>
          </p:cNvSpPr>
          <p:nvPr/>
        </p:nvSpPr>
        <p:spPr>
          <a:xfrm>
            <a:off x="4639854" y="2760532"/>
            <a:ext cx="2912291" cy="13369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84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Q</a:t>
            </a:r>
            <a:r>
              <a:rPr lang="ko-KR" altLang="en-US" sz="8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&amp; </a:t>
            </a:r>
            <a:r>
              <a:rPr lang="ko-KR" altLang="en-US" sz="8400" b="1" dirty="0" err="1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A</a:t>
            </a:r>
            <a:endParaRPr lang="ko-KR" altLang="en-US" sz="8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0804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C4816A1B-5CFF-245B-E37A-286934F7B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42</a:t>
            </a:fld>
            <a:endParaRPr lang="ko-KR" altLang="en-US" dirty="0"/>
          </a:p>
        </p:txBody>
      </p:sp>
      <p:pic>
        <p:nvPicPr>
          <p:cNvPr id="1045" name="Picture 21">
            <a:extLst>
              <a:ext uri="{FF2B5EF4-FFF2-40B4-BE49-F238E27FC236}">
                <a16:creationId xmlns:a16="http://schemas.microsoft.com/office/drawing/2014/main" id="{9C3A02BA-3636-61BF-E5F7-CF1C7A03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7" y="172535"/>
            <a:ext cx="695325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12F10D9-70FC-29FA-1CD8-FF8CDB8AC4F7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FC30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19D7CF7-4C41-827D-8088-B4BE5BF61EFB}"/>
              </a:ext>
            </a:extLst>
          </p:cNvPr>
          <p:cNvSpPr>
            <a:spLocks noGrp="1"/>
          </p:cNvSpPr>
          <p:nvPr/>
        </p:nvSpPr>
        <p:spPr>
          <a:xfrm>
            <a:off x="3448822" y="2851117"/>
            <a:ext cx="5294356" cy="115576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ko-KR" altLang="en-US" sz="72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감사합니다</a:t>
            </a:r>
            <a:endParaRPr lang="en-US" sz="72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1049" name="Picture 25">
            <a:extLst>
              <a:ext uri="{FF2B5EF4-FFF2-40B4-BE49-F238E27FC236}">
                <a16:creationId xmlns:a16="http://schemas.microsoft.com/office/drawing/2014/main" id="{CE38765F-7A89-C7ED-9809-7CD797D6B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134" y="-1215925"/>
            <a:ext cx="3530201" cy="884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087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1984E-E0B8-6867-C2F6-F7838A1C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7E765A-CC59-DCF4-BE70-0E2A2151A7D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코로나 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19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와 아동 발달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DFD2A8C-6E2A-A0F7-8EB7-D5AF1C49CB4C}"/>
              </a:ext>
            </a:extLst>
          </p:cNvPr>
          <p:cNvGrpSpPr/>
          <p:nvPr/>
        </p:nvGrpSpPr>
        <p:grpSpPr>
          <a:xfrm>
            <a:off x="167887" y="1267216"/>
            <a:ext cx="11856225" cy="5271696"/>
            <a:chOff x="167886" y="1084654"/>
            <a:chExt cx="11856225" cy="5271696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62FDDAE8-45B3-F8F0-BBA8-6E06EA98B4A8}"/>
                </a:ext>
              </a:extLst>
            </p:cNvPr>
            <p:cNvGrpSpPr/>
            <p:nvPr/>
          </p:nvGrpSpPr>
          <p:grpSpPr>
            <a:xfrm>
              <a:off x="167886" y="1513717"/>
              <a:ext cx="11856225" cy="4842633"/>
              <a:chOff x="-142851" y="1400438"/>
              <a:chExt cx="11856225" cy="4842633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06534972-4355-271B-3AA6-0571CE3426D8}"/>
                  </a:ext>
                </a:extLst>
              </p:cNvPr>
              <p:cNvGrpSpPr/>
              <p:nvPr/>
            </p:nvGrpSpPr>
            <p:grpSpPr>
              <a:xfrm>
                <a:off x="-142851" y="1400438"/>
                <a:ext cx="11856225" cy="4842633"/>
                <a:chOff x="205491" y="507809"/>
                <a:chExt cx="11856225" cy="4842633"/>
              </a:xfrm>
            </p:grpSpPr>
            <p:pic>
              <p:nvPicPr>
                <p:cNvPr id="8" name="그림 7" descr="원, 텍스트, 데이터 저장 장치, 콤팩트 디스크이(가) 표시된 사진&#10;&#10;자동 생성된 설명">
                  <a:extLst>
                    <a:ext uri="{FF2B5EF4-FFF2-40B4-BE49-F238E27FC236}">
                      <a16:creationId xmlns:a16="http://schemas.microsoft.com/office/drawing/2014/main" id="{9E60D38D-0EFC-D4FB-B3D9-8F1D97F9AE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t="6977" r="50327" b="-581"/>
                <a:stretch/>
              </p:blipFill>
              <p:spPr>
                <a:xfrm>
                  <a:off x="205491" y="507809"/>
                  <a:ext cx="4541210" cy="4842633"/>
                </a:xfrm>
                <a:prstGeom prst="rect">
                  <a:avLst/>
                </a:prstGeom>
              </p:spPr>
            </p:pic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BFB5CAA9-2B1A-3ED1-4B55-0C3B1F20DA5D}"/>
                    </a:ext>
                  </a:extLst>
                </p:cNvPr>
                <p:cNvGrpSpPr/>
                <p:nvPr/>
              </p:nvGrpSpPr>
              <p:grpSpPr>
                <a:xfrm>
                  <a:off x="4133216" y="1502310"/>
                  <a:ext cx="7928500" cy="3183591"/>
                  <a:chOff x="4122330" y="2612653"/>
                  <a:chExt cx="7928500" cy="3183591"/>
                </a:xfrm>
              </p:grpSpPr>
              <p:sp>
                <p:nvSpPr>
                  <p:cNvPr id="10" name="TextBox 6">
                    <a:extLst>
                      <a:ext uri="{FF2B5EF4-FFF2-40B4-BE49-F238E27FC236}">
                        <a16:creationId xmlns:a16="http://schemas.microsoft.com/office/drawing/2014/main" id="{0CDBE317-519C-C85A-BDED-3F4F81F9BAD5}"/>
                      </a:ext>
                    </a:extLst>
                  </p:cNvPr>
                  <p:cNvSpPr txBox="1"/>
                  <p:nvPr/>
                </p:nvSpPr>
                <p:spPr>
                  <a:xfrm>
                    <a:off x="4122331" y="3019067"/>
                    <a:ext cx="3095242" cy="461665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바깥놀이 위축으로 인한</a:t>
                    </a:r>
                    <a:endParaRPr lang="ko-KR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endParaRPr>
                  </a:p>
                  <a:p>
                    <a:pPr algn="ctr"/>
                    <a:r>
                      <a:rPr lang="ko-KR" altLang="en-US" sz="1200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신체활동 및 발달기회 감소</a:t>
                    </a:r>
                    <a:endParaRPr lang="ko-KR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endParaRPr>
                  </a:p>
                </p:txBody>
              </p:sp>
              <p:pic>
                <p:nvPicPr>
                  <p:cNvPr id="11" name="그림 10" descr="스크린샷, 직사각형, 라인, 사각형이(가) 표시된 사진&#10;&#10;자동 생성된 설명">
                    <a:extLst>
                      <a:ext uri="{FF2B5EF4-FFF2-40B4-BE49-F238E27FC236}">
                        <a16:creationId xmlns:a16="http://schemas.microsoft.com/office/drawing/2014/main" id="{959BE641-343B-D230-29D5-EA46B7A909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355976" y="2612653"/>
                    <a:ext cx="5647764" cy="3183591"/>
                  </a:xfrm>
                  <a:prstGeom prst="rect">
                    <a:avLst/>
                  </a:prstGeom>
                </p:spPr>
              </p:pic>
              <p:sp>
                <p:nvSpPr>
                  <p:cNvPr id="12" name="TextBox 8">
                    <a:extLst>
                      <a:ext uri="{FF2B5EF4-FFF2-40B4-BE49-F238E27FC236}">
                        <a16:creationId xmlns:a16="http://schemas.microsoft.com/office/drawing/2014/main" id="{92ADE21E-75D7-5C6F-316C-4E68094F5A8B}"/>
                      </a:ext>
                    </a:extLst>
                  </p:cNvPr>
                  <p:cNvSpPr txBox="1"/>
                  <p:nvPr/>
                </p:nvSpPr>
                <p:spPr>
                  <a:xfrm>
                    <a:off x="4122331" y="3754173"/>
                    <a:ext cx="3095242" cy="461665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마스크 사용으로 인한</a:t>
                    </a:r>
                    <a:endParaRPr lang="ko-KR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endParaRPr>
                  </a:p>
                  <a:p>
                    <a:pPr algn="ctr"/>
                    <a:r>
                      <a:rPr lang="ko-KR" altLang="en-US" sz="1200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언어 노출 및 발달기회 감소</a:t>
                    </a:r>
                    <a:endParaRPr lang="ko-KR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endParaRPr>
                  </a:p>
                </p:txBody>
              </p:sp>
              <p:sp>
                <p:nvSpPr>
                  <p:cNvPr id="13" name="TextBox 9">
                    <a:extLst>
                      <a:ext uri="{FF2B5EF4-FFF2-40B4-BE49-F238E27FC236}">
                        <a16:creationId xmlns:a16="http://schemas.microsoft.com/office/drawing/2014/main" id="{3CB405D4-676C-0EF5-730F-EEF9BBEF8FEF}"/>
                      </a:ext>
                    </a:extLst>
                  </p:cNvPr>
                  <p:cNvSpPr txBox="1"/>
                  <p:nvPr/>
                </p:nvSpPr>
                <p:spPr>
                  <a:xfrm>
                    <a:off x="4122330" y="4489278"/>
                    <a:ext cx="3095242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인지발달 지연의 경험</a:t>
                    </a:r>
                  </a:p>
                </p:txBody>
              </p:sp>
              <p:sp>
                <p:nvSpPr>
                  <p:cNvPr id="14" name="TextBox 10">
                    <a:extLst>
                      <a:ext uri="{FF2B5EF4-FFF2-40B4-BE49-F238E27FC236}">
                        <a16:creationId xmlns:a16="http://schemas.microsoft.com/office/drawing/2014/main" id="{AEC2B327-ADD5-3391-238E-6B7306D6B1E3}"/>
                      </a:ext>
                    </a:extLst>
                  </p:cNvPr>
                  <p:cNvSpPr txBox="1"/>
                  <p:nvPr/>
                </p:nvSpPr>
                <p:spPr>
                  <a:xfrm>
                    <a:off x="7257416" y="3106152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33.5</a:t>
                    </a:r>
                  </a:p>
                </p:txBody>
              </p:sp>
              <p:sp>
                <p:nvSpPr>
                  <p:cNvPr id="15" name="TextBox 11">
                    <a:extLst>
                      <a:ext uri="{FF2B5EF4-FFF2-40B4-BE49-F238E27FC236}">
                        <a16:creationId xmlns:a16="http://schemas.microsoft.com/office/drawing/2014/main" id="{0A6BD5F3-BB51-2F07-7C54-04063875E6FB}"/>
                      </a:ext>
                    </a:extLst>
                  </p:cNvPr>
                  <p:cNvSpPr txBox="1"/>
                  <p:nvPr/>
                </p:nvSpPr>
                <p:spPr>
                  <a:xfrm>
                    <a:off x="9184187" y="3095266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42.5</a:t>
                    </a:r>
                  </a:p>
                </p:txBody>
              </p:sp>
              <p:sp>
                <p:nvSpPr>
                  <p:cNvPr id="16" name="TextBox 12">
                    <a:extLst>
                      <a:ext uri="{FF2B5EF4-FFF2-40B4-BE49-F238E27FC236}">
                        <a16:creationId xmlns:a16="http://schemas.microsoft.com/office/drawing/2014/main" id="{0337C0DE-7FA4-F440-A125-125E168EA686}"/>
                      </a:ext>
                    </a:extLst>
                  </p:cNvPr>
                  <p:cNvSpPr txBox="1"/>
                  <p:nvPr/>
                </p:nvSpPr>
                <p:spPr>
                  <a:xfrm>
                    <a:off x="10675530" y="3095266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14.7</a:t>
                    </a:r>
                  </a:p>
                </p:txBody>
              </p:sp>
              <p:sp>
                <p:nvSpPr>
                  <p:cNvPr id="17" name="TextBox 13">
                    <a:extLst>
                      <a:ext uri="{FF2B5EF4-FFF2-40B4-BE49-F238E27FC236}">
                        <a16:creationId xmlns:a16="http://schemas.microsoft.com/office/drawing/2014/main" id="{82C2054C-B35A-4D28-84A1-C80139E8FA82}"/>
                      </a:ext>
                    </a:extLst>
                  </p:cNvPr>
                  <p:cNvSpPr txBox="1"/>
                  <p:nvPr/>
                </p:nvSpPr>
                <p:spPr>
                  <a:xfrm>
                    <a:off x="11208930" y="3104172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5.5</a:t>
                    </a:r>
                  </a:p>
                </p:txBody>
              </p:sp>
              <p:sp>
                <p:nvSpPr>
                  <p:cNvPr id="18" name="TextBox 14">
                    <a:extLst>
                      <a:ext uri="{FF2B5EF4-FFF2-40B4-BE49-F238E27FC236}">
                        <a16:creationId xmlns:a16="http://schemas.microsoft.com/office/drawing/2014/main" id="{3D86FCFC-8EED-0A9C-3F13-5AE92D2A9AE4}"/>
                      </a:ext>
                    </a:extLst>
                  </p:cNvPr>
                  <p:cNvSpPr txBox="1"/>
                  <p:nvPr/>
                </p:nvSpPr>
                <p:spPr>
                  <a:xfrm>
                    <a:off x="11547377" y="3104172"/>
                    <a:ext cx="503453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3.8</a:t>
                    </a:r>
                  </a:p>
                </p:txBody>
              </p:sp>
              <p:sp>
                <p:nvSpPr>
                  <p:cNvPr id="19" name="TextBox 15">
                    <a:extLst>
                      <a:ext uri="{FF2B5EF4-FFF2-40B4-BE49-F238E27FC236}">
                        <a16:creationId xmlns:a16="http://schemas.microsoft.com/office/drawing/2014/main" id="{4E39B16B-3F25-FBA7-AAB9-66CE60B0F4EB}"/>
                      </a:ext>
                    </a:extLst>
                  </p:cNvPr>
                  <p:cNvSpPr txBox="1"/>
                  <p:nvPr/>
                </p:nvSpPr>
                <p:spPr>
                  <a:xfrm>
                    <a:off x="6919959" y="3813723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19.9</a:t>
                    </a:r>
                  </a:p>
                </p:txBody>
              </p:sp>
              <p:sp>
                <p:nvSpPr>
                  <p:cNvPr id="20" name="TextBox 16">
                    <a:extLst>
                      <a:ext uri="{FF2B5EF4-FFF2-40B4-BE49-F238E27FC236}">
                        <a16:creationId xmlns:a16="http://schemas.microsoft.com/office/drawing/2014/main" id="{1DCB1FA0-0F42-5159-B6BA-A0F30528AE8E}"/>
                      </a:ext>
                    </a:extLst>
                  </p:cNvPr>
                  <p:cNvSpPr txBox="1"/>
                  <p:nvPr/>
                </p:nvSpPr>
                <p:spPr>
                  <a:xfrm>
                    <a:off x="8313330" y="3813723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32.6</a:t>
                    </a:r>
                  </a:p>
                </p:txBody>
              </p:sp>
              <p:sp>
                <p:nvSpPr>
                  <p:cNvPr id="21" name="TextBox 17">
                    <a:extLst>
                      <a:ext uri="{FF2B5EF4-FFF2-40B4-BE49-F238E27FC236}">
                        <a16:creationId xmlns:a16="http://schemas.microsoft.com/office/drawing/2014/main" id="{F048854C-C890-35BB-AA79-F077CF5793F7}"/>
                      </a:ext>
                    </a:extLst>
                  </p:cNvPr>
                  <p:cNvSpPr txBox="1"/>
                  <p:nvPr/>
                </p:nvSpPr>
                <p:spPr>
                  <a:xfrm>
                    <a:off x="9684930" y="3813723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21.6</a:t>
                    </a:r>
                  </a:p>
                </p:txBody>
              </p:sp>
              <p:sp>
                <p:nvSpPr>
                  <p:cNvPr id="22" name="TextBox 18">
                    <a:extLst>
                      <a:ext uri="{FF2B5EF4-FFF2-40B4-BE49-F238E27FC236}">
                        <a16:creationId xmlns:a16="http://schemas.microsoft.com/office/drawing/2014/main" id="{0B01FF5F-D94D-B023-B350-6AE0B21112BA}"/>
                      </a:ext>
                    </a:extLst>
                  </p:cNvPr>
                  <p:cNvSpPr txBox="1"/>
                  <p:nvPr/>
                </p:nvSpPr>
                <p:spPr>
                  <a:xfrm>
                    <a:off x="10599329" y="3823619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15.2</a:t>
                    </a:r>
                  </a:p>
                </p:txBody>
              </p:sp>
              <p:sp>
                <p:nvSpPr>
                  <p:cNvPr id="23" name="TextBox 19">
                    <a:extLst>
                      <a:ext uri="{FF2B5EF4-FFF2-40B4-BE49-F238E27FC236}">
                        <a16:creationId xmlns:a16="http://schemas.microsoft.com/office/drawing/2014/main" id="{DA9F3A6D-921B-0360-7D6C-BA7B89EE169D}"/>
                      </a:ext>
                    </a:extLst>
                  </p:cNvPr>
                  <p:cNvSpPr txBox="1"/>
                  <p:nvPr/>
                </p:nvSpPr>
                <p:spPr>
                  <a:xfrm>
                    <a:off x="11274243" y="3816692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10.5</a:t>
                    </a:r>
                  </a:p>
                </p:txBody>
              </p:sp>
              <p:sp>
                <p:nvSpPr>
                  <p:cNvPr id="24" name="TextBox 20">
                    <a:extLst>
                      <a:ext uri="{FF2B5EF4-FFF2-40B4-BE49-F238E27FC236}">
                        <a16:creationId xmlns:a16="http://schemas.microsoft.com/office/drawing/2014/main" id="{C092B3D2-3A85-BC07-77B0-2D7199B536A1}"/>
                      </a:ext>
                    </a:extLst>
                  </p:cNvPr>
                  <p:cNvSpPr txBox="1"/>
                  <p:nvPr/>
                </p:nvSpPr>
                <p:spPr>
                  <a:xfrm>
                    <a:off x="6702244" y="4543066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10.9</a:t>
                    </a:r>
                  </a:p>
                </p:txBody>
              </p:sp>
              <p:sp>
                <p:nvSpPr>
                  <p:cNvPr id="25" name="TextBox 21">
                    <a:extLst>
                      <a:ext uri="{FF2B5EF4-FFF2-40B4-BE49-F238E27FC236}">
                        <a16:creationId xmlns:a16="http://schemas.microsoft.com/office/drawing/2014/main" id="{43C39D74-2F2E-D038-3211-EFE5079F8C8B}"/>
                      </a:ext>
                    </a:extLst>
                  </p:cNvPr>
                  <p:cNvSpPr txBox="1"/>
                  <p:nvPr/>
                </p:nvSpPr>
                <p:spPr>
                  <a:xfrm>
                    <a:off x="7355387" y="4543066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16.2</a:t>
                    </a:r>
                  </a:p>
                </p:txBody>
              </p:sp>
              <p:sp>
                <p:nvSpPr>
                  <p:cNvPr id="26" name="TextBox 22">
                    <a:extLst>
                      <a:ext uri="{FF2B5EF4-FFF2-40B4-BE49-F238E27FC236}">
                        <a16:creationId xmlns:a16="http://schemas.microsoft.com/office/drawing/2014/main" id="{A46E0429-A54F-AA16-E094-80706676BA8F}"/>
                      </a:ext>
                    </a:extLst>
                  </p:cNvPr>
                  <p:cNvSpPr txBox="1"/>
                  <p:nvPr/>
                </p:nvSpPr>
                <p:spPr>
                  <a:xfrm>
                    <a:off x="8552815" y="4543066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29.3</a:t>
                    </a:r>
                  </a:p>
                </p:txBody>
              </p:sp>
              <p:sp>
                <p:nvSpPr>
                  <p:cNvPr id="27" name="TextBox 23">
                    <a:extLst>
                      <a:ext uri="{FF2B5EF4-FFF2-40B4-BE49-F238E27FC236}">
                        <a16:creationId xmlns:a16="http://schemas.microsoft.com/office/drawing/2014/main" id="{B07696B1-6385-9682-1B57-0CB339DFB196}"/>
                      </a:ext>
                    </a:extLst>
                  </p:cNvPr>
                  <p:cNvSpPr txBox="1"/>
                  <p:nvPr/>
                </p:nvSpPr>
                <p:spPr>
                  <a:xfrm>
                    <a:off x="9891758" y="4543066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23.5</a:t>
                    </a:r>
                  </a:p>
                </p:txBody>
              </p:sp>
              <p:sp>
                <p:nvSpPr>
                  <p:cNvPr id="28" name="TextBox 24">
                    <a:extLst>
                      <a:ext uri="{FF2B5EF4-FFF2-40B4-BE49-F238E27FC236}">
                        <a16:creationId xmlns:a16="http://schemas.microsoft.com/office/drawing/2014/main" id="{1C003828-DF26-C4DA-56F3-3620DE09B49F}"/>
                      </a:ext>
                    </a:extLst>
                  </p:cNvPr>
                  <p:cNvSpPr txBox="1"/>
                  <p:nvPr/>
                </p:nvSpPr>
                <p:spPr>
                  <a:xfrm>
                    <a:off x="10980329" y="4543066"/>
                    <a:ext cx="602414" cy="276999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1200" b="1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20.1</a:t>
                    </a:r>
                  </a:p>
                </p:txBody>
              </p:sp>
            </p:grpSp>
          </p:grpSp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48BC432D-57B1-25E7-0502-999505DDCA64}"/>
                  </a:ext>
                </a:extLst>
              </p:cNvPr>
              <p:cNvSpPr txBox="1"/>
              <p:nvPr/>
            </p:nvSpPr>
            <p:spPr>
              <a:xfrm>
                <a:off x="6144123" y="1664665"/>
                <a:ext cx="5331488" cy="519245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rgbClr val="777777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출처: </a:t>
                </a:r>
                <a:r>
                  <a:rPr lang="ko-KR" altLang="en-US" sz="1200" dirty="0" err="1">
                    <a:solidFill>
                      <a:srgbClr val="777777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사교육걱정없는세상</a:t>
                </a:r>
                <a:r>
                  <a:rPr lang="ko-KR" altLang="en-US" sz="1200" dirty="0">
                    <a:solidFill>
                      <a:srgbClr val="777777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, </a:t>
                </a:r>
                <a:r>
                  <a:rPr lang="ko-KR" altLang="en-US" sz="1200" dirty="0" err="1">
                    <a:solidFill>
                      <a:srgbClr val="777777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정춘숙의원실</a:t>
                </a:r>
                <a:r>
                  <a:rPr lang="ko-KR" altLang="en-US" sz="1200" dirty="0">
                    <a:solidFill>
                      <a:srgbClr val="777777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(2021.04)</a:t>
                </a:r>
                <a:endParaRPr lang="ko-KR" dirty="0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ko-KR" altLang="en-US" sz="1200" dirty="0">
                    <a:solidFill>
                      <a:srgbClr val="777777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서울경기 학부모(742명) 설문조사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1655AF2-D290-75A3-C526-2560E1987B8F}"/>
                </a:ext>
              </a:extLst>
            </p:cNvPr>
            <p:cNvSpPr txBox="1"/>
            <p:nvPr/>
          </p:nvSpPr>
          <p:spPr>
            <a:xfrm>
              <a:off x="2862198" y="1084654"/>
              <a:ext cx="6467603" cy="397609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ko-KR" altLang="en-US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코로나19가 자녀 발달에 미친 영향에 대한 응답 (학부모)</a:t>
              </a:r>
              <a:endParaRPr 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89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62FDDAE8-45B3-F8F0-BBA8-6E06EA98B4A8}"/>
              </a:ext>
            </a:extLst>
          </p:cNvPr>
          <p:cNvGrpSpPr/>
          <p:nvPr/>
        </p:nvGrpSpPr>
        <p:grpSpPr>
          <a:xfrm>
            <a:off x="167887" y="1007684"/>
            <a:ext cx="11856225" cy="4842633"/>
            <a:chOff x="-142851" y="1400438"/>
            <a:chExt cx="11856225" cy="484263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6534972-4355-271B-3AA6-0571CE3426D8}"/>
                </a:ext>
              </a:extLst>
            </p:cNvPr>
            <p:cNvGrpSpPr/>
            <p:nvPr/>
          </p:nvGrpSpPr>
          <p:grpSpPr>
            <a:xfrm>
              <a:off x="-142851" y="1400438"/>
              <a:ext cx="11856225" cy="4842633"/>
              <a:chOff x="205491" y="507809"/>
              <a:chExt cx="11856225" cy="4842633"/>
            </a:xfrm>
          </p:grpSpPr>
          <p:pic>
            <p:nvPicPr>
              <p:cNvPr id="8" name="그림 7" descr="원, 텍스트, 데이터 저장 장치, 콤팩트 디스크이(가) 표시된 사진&#10;&#10;자동 생성된 설명">
                <a:extLst>
                  <a:ext uri="{FF2B5EF4-FFF2-40B4-BE49-F238E27FC236}">
                    <a16:creationId xmlns:a16="http://schemas.microsoft.com/office/drawing/2014/main" id="{9E60D38D-0EFC-D4FB-B3D9-8F1D97F9AE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977" r="50327" b="-581"/>
              <a:stretch/>
            </p:blipFill>
            <p:spPr>
              <a:xfrm>
                <a:off x="205491" y="507809"/>
                <a:ext cx="4541210" cy="4842633"/>
              </a:xfrm>
              <a:prstGeom prst="rect">
                <a:avLst/>
              </a:prstGeom>
            </p:spPr>
          </p:pic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BFB5CAA9-2B1A-3ED1-4B55-0C3B1F20DA5D}"/>
                  </a:ext>
                </a:extLst>
              </p:cNvPr>
              <p:cNvGrpSpPr/>
              <p:nvPr/>
            </p:nvGrpSpPr>
            <p:grpSpPr>
              <a:xfrm>
                <a:off x="4133216" y="1502310"/>
                <a:ext cx="7928500" cy="3183591"/>
                <a:chOff x="4122330" y="2612653"/>
                <a:chExt cx="7928500" cy="3183591"/>
              </a:xfrm>
            </p:grpSpPr>
            <p:sp>
              <p:nvSpPr>
                <p:cNvPr id="10" name="TextBox 6">
                  <a:extLst>
                    <a:ext uri="{FF2B5EF4-FFF2-40B4-BE49-F238E27FC236}">
                      <a16:creationId xmlns:a16="http://schemas.microsoft.com/office/drawing/2014/main" id="{0CDBE317-519C-C85A-BDED-3F4F81F9BAD5}"/>
                    </a:ext>
                  </a:extLst>
                </p:cNvPr>
                <p:cNvSpPr txBox="1"/>
                <p:nvPr/>
              </p:nvSpPr>
              <p:spPr>
                <a:xfrm>
                  <a:off x="4122331" y="3019067"/>
                  <a:ext cx="3095242" cy="461665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바깥놀이 위축으로 인한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신체활동 및 발달기회 감소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pic>
              <p:nvPicPr>
                <p:cNvPr id="11" name="그림 10" descr="스크린샷, 직사각형, 라인, 사각형이(가) 표시된 사진&#10;&#10;자동 생성된 설명">
                  <a:extLst>
                    <a:ext uri="{FF2B5EF4-FFF2-40B4-BE49-F238E27FC236}">
                      <a16:creationId xmlns:a16="http://schemas.microsoft.com/office/drawing/2014/main" id="{959BE641-343B-D230-29D5-EA46B7A90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55976" y="2612653"/>
                  <a:ext cx="5647764" cy="3183591"/>
                </a:xfrm>
                <a:prstGeom prst="rect">
                  <a:avLst/>
                </a:prstGeom>
              </p:spPr>
            </p:pic>
            <p:sp>
              <p:nvSpPr>
                <p:cNvPr id="12" name="TextBox 8">
                  <a:extLst>
                    <a:ext uri="{FF2B5EF4-FFF2-40B4-BE49-F238E27FC236}">
                      <a16:creationId xmlns:a16="http://schemas.microsoft.com/office/drawing/2014/main" id="{92ADE21E-75D7-5C6F-316C-4E68094F5A8B}"/>
                    </a:ext>
                  </a:extLst>
                </p:cNvPr>
                <p:cNvSpPr txBox="1"/>
                <p:nvPr/>
              </p:nvSpPr>
              <p:spPr>
                <a:xfrm>
                  <a:off x="4122331" y="3754173"/>
                  <a:ext cx="3095242" cy="461665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마스크 사용으로 인한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언어 노출 및 발달기회 감소</a:t>
                  </a:r>
                  <a:endParaRPr lang="ko-KR" sz="1200" dirty="0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endParaRPr>
                </a:p>
              </p:txBody>
            </p:sp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3CB405D4-676C-0EF5-730F-EEF9BBEF8FEF}"/>
                    </a:ext>
                  </a:extLst>
                </p:cNvPr>
                <p:cNvSpPr txBox="1"/>
                <p:nvPr/>
              </p:nvSpPr>
              <p:spPr>
                <a:xfrm>
                  <a:off x="4122330" y="4489278"/>
                  <a:ext cx="3095242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인지발달 지연의 경험</a:t>
                  </a:r>
                </a:p>
              </p:txBody>
            </p:sp>
            <p:sp>
              <p:nvSpPr>
                <p:cNvPr id="14" name="TextBox 10">
                  <a:extLst>
                    <a:ext uri="{FF2B5EF4-FFF2-40B4-BE49-F238E27FC236}">
                      <a16:creationId xmlns:a16="http://schemas.microsoft.com/office/drawing/2014/main" id="{AEC2B327-ADD5-3391-238E-6B7306D6B1E3}"/>
                    </a:ext>
                  </a:extLst>
                </p:cNvPr>
                <p:cNvSpPr txBox="1"/>
                <p:nvPr/>
              </p:nvSpPr>
              <p:spPr>
                <a:xfrm>
                  <a:off x="7257416" y="3106152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33.5</a:t>
                  </a:r>
                </a:p>
              </p:txBody>
            </p:sp>
            <p:sp>
              <p:nvSpPr>
                <p:cNvPr id="15" name="TextBox 11">
                  <a:extLst>
                    <a:ext uri="{FF2B5EF4-FFF2-40B4-BE49-F238E27FC236}">
                      <a16:creationId xmlns:a16="http://schemas.microsoft.com/office/drawing/2014/main" id="{0A6BD5F3-BB51-2F07-7C54-04063875E6FB}"/>
                    </a:ext>
                  </a:extLst>
                </p:cNvPr>
                <p:cNvSpPr txBox="1"/>
                <p:nvPr/>
              </p:nvSpPr>
              <p:spPr>
                <a:xfrm>
                  <a:off x="9184187" y="30952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42.5</a:t>
                  </a:r>
                </a:p>
              </p:txBody>
            </p:sp>
            <p:sp>
              <p:nvSpPr>
                <p:cNvPr id="16" name="TextBox 12">
                  <a:extLst>
                    <a:ext uri="{FF2B5EF4-FFF2-40B4-BE49-F238E27FC236}">
                      <a16:creationId xmlns:a16="http://schemas.microsoft.com/office/drawing/2014/main" id="{0337C0DE-7FA4-F440-A125-125E168EA686}"/>
                    </a:ext>
                  </a:extLst>
                </p:cNvPr>
                <p:cNvSpPr txBox="1"/>
                <p:nvPr/>
              </p:nvSpPr>
              <p:spPr>
                <a:xfrm>
                  <a:off x="10675530" y="30952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14.7</a:t>
                  </a:r>
                </a:p>
              </p:txBody>
            </p:sp>
            <p:sp>
              <p:nvSpPr>
                <p:cNvPr id="17" name="TextBox 13">
                  <a:extLst>
                    <a:ext uri="{FF2B5EF4-FFF2-40B4-BE49-F238E27FC236}">
                      <a16:creationId xmlns:a16="http://schemas.microsoft.com/office/drawing/2014/main" id="{82C2054C-B35A-4D28-84A1-C80139E8FA82}"/>
                    </a:ext>
                  </a:extLst>
                </p:cNvPr>
                <p:cNvSpPr txBox="1"/>
                <p:nvPr/>
              </p:nvSpPr>
              <p:spPr>
                <a:xfrm>
                  <a:off x="11208930" y="3104172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5.5</a:t>
                  </a:r>
                </a:p>
              </p:txBody>
            </p:sp>
            <p:sp>
              <p:nvSpPr>
                <p:cNvPr id="18" name="TextBox 14">
                  <a:extLst>
                    <a:ext uri="{FF2B5EF4-FFF2-40B4-BE49-F238E27FC236}">
                      <a16:creationId xmlns:a16="http://schemas.microsoft.com/office/drawing/2014/main" id="{3D86FCFC-8EED-0A9C-3F13-5AE92D2A9AE4}"/>
                    </a:ext>
                  </a:extLst>
                </p:cNvPr>
                <p:cNvSpPr txBox="1"/>
                <p:nvPr/>
              </p:nvSpPr>
              <p:spPr>
                <a:xfrm>
                  <a:off x="11547377" y="3104172"/>
                  <a:ext cx="503453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3.8</a:t>
                  </a:r>
                </a:p>
              </p:txBody>
            </p:sp>
            <p:sp>
              <p:nvSpPr>
                <p:cNvPr id="19" name="TextBox 15">
                  <a:extLst>
                    <a:ext uri="{FF2B5EF4-FFF2-40B4-BE49-F238E27FC236}">
                      <a16:creationId xmlns:a16="http://schemas.microsoft.com/office/drawing/2014/main" id="{4E39B16B-3F25-FBA7-AAB9-66CE60B0F4EB}"/>
                    </a:ext>
                  </a:extLst>
                </p:cNvPr>
                <p:cNvSpPr txBox="1"/>
                <p:nvPr/>
              </p:nvSpPr>
              <p:spPr>
                <a:xfrm>
                  <a:off x="6919959" y="3813723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19.9</a:t>
                  </a:r>
                </a:p>
              </p:txBody>
            </p:sp>
            <p:sp>
              <p:nvSpPr>
                <p:cNvPr id="20" name="TextBox 16">
                  <a:extLst>
                    <a:ext uri="{FF2B5EF4-FFF2-40B4-BE49-F238E27FC236}">
                      <a16:creationId xmlns:a16="http://schemas.microsoft.com/office/drawing/2014/main" id="{1DCB1FA0-0F42-5159-B6BA-A0F30528AE8E}"/>
                    </a:ext>
                  </a:extLst>
                </p:cNvPr>
                <p:cNvSpPr txBox="1"/>
                <p:nvPr/>
              </p:nvSpPr>
              <p:spPr>
                <a:xfrm>
                  <a:off x="8313330" y="3813723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32.6</a:t>
                  </a:r>
                </a:p>
              </p:txBody>
            </p:sp>
            <p:sp>
              <p:nvSpPr>
                <p:cNvPr id="21" name="TextBox 17">
                  <a:extLst>
                    <a:ext uri="{FF2B5EF4-FFF2-40B4-BE49-F238E27FC236}">
                      <a16:creationId xmlns:a16="http://schemas.microsoft.com/office/drawing/2014/main" id="{F048854C-C890-35BB-AA79-F077CF5793F7}"/>
                    </a:ext>
                  </a:extLst>
                </p:cNvPr>
                <p:cNvSpPr txBox="1"/>
                <p:nvPr/>
              </p:nvSpPr>
              <p:spPr>
                <a:xfrm>
                  <a:off x="9684930" y="3813723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21.6</a:t>
                  </a:r>
                </a:p>
              </p:txBody>
            </p:sp>
            <p:sp>
              <p:nvSpPr>
                <p:cNvPr id="22" name="TextBox 18">
                  <a:extLst>
                    <a:ext uri="{FF2B5EF4-FFF2-40B4-BE49-F238E27FC236}">
                      <a16:creationId xmlns:a16="http://schemas.microsoft.com/office/drawing/2014/main" id="{0B01FF5F-D94D-B023-B350-6AE0B21112BA}"/>
                    </a:ext>
                  </a:extLst>
                </p:cNvPr>
                <p:cNvSpPr txBox="1"/>
                <p:nvPr/>
              </p:nvSpPr>
              <p:spPr>
                <a:xfrm>
                  <a:off x="10599329" y="3823619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15.2</a:t>
                  </a:r>
                </a:p>
              </p:txBody>
            </p:sp>
            <p:sp>
              <p:nvSpPr>
                <p:cNvPr id="23" name="TextBox 19">
                  <a:extLst>
                    <a:ext uri="{FF2B5EF4-FFF2-40B4-BE49-F238E27FC236}">
                      <a16:creationId xmlns:a16="http://schemas.microsoft.com/office/drawing/2014/main" id="{DA9F3A6D-921B-0360-7D6C-BA7B89EE169D}"/>
                    </a:ext>
                  </a:extLst>
                </p:cNvPr>
                <p:cNvSpPr txBox="1"/>
                <p:nvPr/>
              </p:nvSpPr>
              <p:spPr>
                <a:xfrm>
                  <a:off x="11274243" y="3816692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10.5</a:t>
                  </a:r>
                </a:p>
              </p:txBody>
            </p:sp>
            <p:sp>
              <p:nvSpPr>
                <p:cNvPr id="24" name="TextBox 20">
                  <a:extLst>
                    <a:ext uri="{FF2B5EF4-FFF2-40B4-BE49-F238E27FC236}">
                      <a16:creationId xmlns:a16="http://schemas.microsoft.com/office/drawing/2014/main" id="{C092B3D2-3A85-BC07-77B0-2D7199B536A1}"/>
                    </a:ext>
                  </a:extLst>
                </p:cNvPr>
                <p:cNvSpPr txBox="1"/>
                <p:nvPr/>
              </p:nvSpPr>
              <p:spPr>
                <a:xfrm>
                  <a:off x="6702244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10.9</a:t>
                  </a:r>
                </a:p>
              </p:txBody>
            </p:sp>
            <p:sp>
              <p:nvSpPr>
                <p:cNvPr id="25" name="TextBox 21">
                  <a:extLst>
                    <a:ext uri="{FF2B5EF4-FFF2-40B4-BE49-F238E27FC236}">
                      <a16:creationId xmlns:a16="http://schemas.microsoft.com/office/drawing/2014/main" id="{43C39D74-2F2E-D038-3211-EFE5079F8C8B}"/>
                    </a:ext>
                  </a:extLst>
                </p:cNvPr>
                <p:cNvSpPr txBox="1"/>
                <p:nvPr/>
              </p:nvSpPr>
              <p:spPr>
                <a:xfrm>
                  <a:off x="7355387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16.2</a:t>
                  </a:r>
                </a:p>
              </p:txBody>
            </p:sp>
            <p:sp>
              <p:nvSpPr>
                <p:cNvPr id="26" name="TextBox 22">
                  <a:extLst>
                    <a:ext uri="{FF2B5EF4-FFF2-40B4-BE49-F238E27FC236}">
                      <a16:creationId xmlns:a16="http://schemas.microsoft.com/office/drawing/2014/main" id="{A46E0429-A54F-AA16-E094-80706676BA8F}"/>
                    </a:ext>
                  </a:extLst>
                </p:cNvPr>
                <p:cNvSpPr txBox="1"/>
                <p:nvPr/>
              </p:nvSpPr>
              <p:spPr>
                <a:xfrm>
                  <a:off x="8552815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29.3</a:t>
                  </a:r>
                </a:p>
              </p:txBody>
            </p:sp>
            <p:sp>
              <p:nvSpPr>
                <p:cNvPr id="27" name="TextBox 23">
                  <a:extLst>
                    <a:ext uri="{FF2B5EF4-FFF2-40B4-BE49-F238E27FC236}">
                      <a16:creationId xmlns:a16="http://schemas.microsoft.com/office/drawing/2014/main" id="{B07696B1-6385-9682-1B57-0CB339DFB196}"/>
                    </a:ext>
                  </a:extLst>
                </p:cNvPr>
                <p:cNvSpPr txBox="1"/>
                <p:nvPr/>
              </p:nvSpPr>
              <p:spPr>
                <a:xfrm>
                  <a:off x="9891758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23.5</a:t>
                  </a:r>
                </a:p>
              </p:txBody>
            </p:sp>
            <p:sp>
              <p:nvSpPr>
                <p:cNvPr id="28" name="TextBox 24">
                  <a:extLst>
                    <a:ext uri="{FF2B5EF4-FFF2-40B4-BE49-F238E27FC236}">
                      <a16:creationId xmlns:a16="http://schemas.microsoft.com/office/drawing/2014/main" id="{1C003828-DF26-C4DA-56F3-3620DE09B49F}"/>
                    </a:ext>
                  </a:extLst>
                </p:cNvPr>
                <p:cNvSpPr txBox="1"/>
                <p:nvPr/>
              </p:nvSpPr>
              <p:spPr>
                <a:xfrm>
                  <a:off x="10980329" y="4543066"/>
                  <a:ext cx="602414" cy="276999"/>
                </a:xfrm>
                <a:prstGeom prst="rect">
                  <a:avLst/>
                </a:prstGeom>
                <a:noFill/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ko-KR" altLang="en-US" sz="12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rPr>
                    <a:t>20.1</a:t>
                  </a:r>
                </a:p>
              </p:txBody>
            </p:sp>
          </p:grpSp>
        </p:grp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48BC432D-57B1-25E7-0502-999505DDCA64}"/>
                </a:ext>
              </a:extLst>
            </p:cNvPr>
            <p:cNvSpPr txBox="1"/>
            <p:nvPr/>
          </p:nvSpPr>
          <p:spPr>
            <a:xfrm>
              <a:off x="6144123" y="1664665"/>
              <a:ext cx="5331488" cy="519245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출처: </a:t>
              </a:r>
              <a:r>
                <a:rPr lang="ko-KR" altLang="en-US" sz="1200" dirty="0" err="1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사교육걱정없는세상</a:t>
              </a:r>
              <a:r>
                <a:rPr lang="ko-KR" altLang="en-US" sz="1200" dirty="0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200" dirty="0" err="1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정춘숙의원실</a:t>
              </a:r>
              <a:r>
                <a:rPr lang="ko-KR" altLang="en-US" sz="1200" dirty="0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(2021.04)</a:t>
              </a:r>
              <a:endParaRPr lang="ko-KR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  <a:p>
              <a:pPr algn="r">
                <a:lnSpc>
                  <a:spcPct val="120000"/>
                </a:lnSpc>
              </a:pPr>
              <a:r>
                <a:rPr lang="ko-KR" altLang="en-US" sz="1200" dirty="0">
                  <a:solidFill>
                    <a:srgbClr val="777777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서울경기 학부모(742명) 설문조사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C7E765A-CC59-DCF4-BE70-0E2A2151A7D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코로나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19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와 아동 발달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77C3473-C635-5E0B-8396-8DAF0922F17B}"/>
              </a:ext>
            </a:extLst>
          </p:cNvPr>
          <p:cNvSpPr/>
          <p:nvPr/>
        </p:nvSpPr>
        <p:spPr>
          <a:xfrm>
            <a:off x="-230266" y="-15029"/>
            <a:ext cx="12433841" cy="69905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sp>
        <p:nvSpPr>
          <p:cNvPr id="34" name="TextBox 1">
            <a:extLst>
              <a:ext uri="{FF2B5EF4-FFF2-40B4-BE49-F238E27FC236}">
                <a16:creationId xmlns:a16="http://schemas.microsoft.com/office/drawing/2014/main" id="{3ADE612B-F473-FCB3-C0CD-CE25CB7A1DE2}"/>
              </a:ext>
            </a:extLst>
          </p:cNvPr>
          <p:cNvSpPr txBox="1"/>
          <p:nvPr/>
        </p:nvSpPr>
        <p:spPr>
          <a:xfrm>
            <a:off x="110514" y="6486403"/>
            <a:ext cx="5985486" cy="2958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출처: </a:t>
            </a:r>
            <a:r>
              <a:rPr lang="ko-KR" altLang="en-US" sz="1200" dirty="0" err="1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장진복</a:t>
            </a: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기자, </a:t>
            </a:r>
            <a:r>
              <a:rPr lang="ko-KR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[단독] 코로나 베이비, 둘에 하나는 발달 늦어진다</a:t>
            </a:r>
            <a:r>
              <a:rPr lang="en-US" altLang="ko-KR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, </a:t>
            </a:r>
            <a:r>
              <a:rPr lang="ko-KR" altLang="en-US" sz="1200" dirty="0">
                <a:solidFill>
                  <a:srgbClr val="D9D9D9"/>
                </a:solidFill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서울신문, 2022.12.13</a:t>
            </a:r>
            <a:endParaRPr lang="ko-KR" sz="1200" dirty="0">
              <a:solidFill>
                <a:srgbClr val="D9D9D9"/>
              </a:solidFill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5E4138-A708-422D-F54C-637CFA08DD2F}"/>
              </a:ext>
            </a:extLst>
          </p:cNvPr>
          <p:cNvGrpSpPr/>
          <p:nvPr/>
        </p:nvGrpSpPr>
        <p:grpSpPr>
          <a:xfrm>
            <a:off x="930248" y="223672"/>
            <a:ext cx="9425969" cy="6244126"/>
            <a:chOff x="1684303" y="121913"/>
            <a:chExt cx="9425969" cy="6244126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59674DD-45E2-C8E4-5DFC-50FF40E8973D}"/>
                </a:ext>
              </a:extLst>
            </p:cNvPr>
            <p:cNvGrpSpPr/>
            <p:nvPr/>
          </p:nvGrpSpPr>
          <p:grpSpPr>
            <a:xfrm>
              <a:off x="1684303" y="723039"/>
              <a:ext cx="9425969" cy="5643000"/>
              <a:chOff x="1908666" y="1019828"/>
              <a:chExt cx="8764273" cy="5327008"/>
            </a:xfrm>
          </p:grpSpPr>
          <p:pic>
            <p:nvPicPr>
              <p:cNvPr id="31" name="그림 30" descr="텍스트, 스크린샷, 폰트, 번호이(가) 표시된 사진&#10;&#10;자동 생성된 설명">
                <a:extLst>
                  <a:ext uri="{FF2B5EF4-FFF2-40B4-BE49-F238E27FC236}">
                    <a16:creationId xmlns:a16="http://schemas.microsoft.com/office/drawing/2014/main" id="{51D65861-FAAB-0C4C-C2AF-84F76B5E9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8666" y="1395172"/>
                <a:ext cx="8764273" cy="4951664"/>
              </a:xfrm>
              <a:prstGeom prst="rect">
                <a:avLst/>
              </a:prstGeom>
            </p:spPr>
          </p:pic>
          <p:sp>
            <p:nvSpPr>
              <p:cNvPr id="32" name="TextBox 3">
                <a:extLst>
                  <a:ext uri="{FF2B5EF4-FFF2-40B4-BE49-F238E27FC236}">
                    <a16:creationId xmlns:a16="http://schemas.microsoft.com/office/drawing/2014/main" id="{40DDF04F-81BB-414A-4D75-3B9B097F43D7}"/>
                  </a:ext>
                </a:extLst>
              </p:cNvPr>
              <p:cNvSpPr txBox="1"/>
              <p:nvPr/>
            </p:nvSpPr>
            <p:spPr>
              <a:xfrm>
                <a:off x="2875816" y="1019828"/>
                <a:ext cx="7576456" cy="37534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ko-KR" altLang="en-US" dirty="0">
                    <a:solidFill>
                      <a:schemeClr val="bg1"/>
                    </a:solidFill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코로나19 아동 발달실태 조사 결과</a:t>
                </a:r>
                <a:endParaRPr lang="ko-KR" dirty="0">
                  <a:solidFill>
                    <a:schemeClr val="bg1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B3C33BC-6C34-5332-C264-5F0EF82FF1E5}"/>
                </a:ext>
              </a:extLst>
            </p:cNvPr>
            <p:cNvSpPr txBox="1"/>
            <p:nvPr/>
          </p:nvSpPr>
          <p:spPr>
            <a:xfrm>
              <a:off x="2276919" y="121913"/>
              <a:ext cx="8092732" cy="4993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 fontAlgn="base">
                <a:lnSpc>
                  <a:spcPct val="120000"/>
                </a:lnSpc>
              </a:pPr>
              <a:r>
                <a:rPr lang="ko-KR" altLang="ko-KR" sz="24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아동발달에는 </a:t>
              </a:r>
              <a:r>
                <a:rPr lang="ko-KR" altLang="ko-KR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r>
                <a:rPr lang="ko-KR" altLang="en-US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아동의</a:t>
              </a:r>
              <a:r>
                <a:rPr lang="ko-KR" altLang="ko-KR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ko-KR" sz="24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인지 능력</a:t>
              </a:r>
              <a:r>
                <a:rPr lang="ko-KR" altLang="ko-KR" sz="24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과 </a:t>
              </a:r>
              <a:r>
                <a:rPr lang="ko-KR" altLang="ko-KR" sz="24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언어능력</a:t>
              </a:r>
              <a:r>
                <a:rPr lang="ko-KR" altLang="ko-KR" sz="24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</a:t>
              </a:r>
              <a:r>
                <a:rPr lang="ko-KR" altLang="ko-KR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r>
                <a:rPr lang="en-US" altLang="ko-KR" sz="2400" dirty="0">
                  <a:solidFill>
                    <a:srgbClr val="000000"/>
                  </a:solidFill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 </a:t>
              </a:r>
              <a:r>
                <a:rPr lang="ko-KR" altLang="ko-KR" sz="24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복합적으로 고려됨</a:t>
              </a:r>
              <a:r>
                <a:rPr lang="ko-KR" altLang="ko-KR" sz="24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endParaRPr lang="ko-KR" altLang="ko-KR" sz="2400" b="0" i="0" dirty="0">
                <a:solidFill>
                  <a:srgbClr val="000000"/>
                </a:solidFill>
                <a:effectLst/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1984E-E0B8-6867-C2F6-F7838A1CE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57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40B80-DCF3-80ED-2250-C64C1427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B6ADB-BDB8-6506-8CB1-62DD09D97D6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인지</a:t>
            </a:r>
            <a:r>
              <a:rPr lang="en-US" altLang="ko-KR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 </a:t>
            </a: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능력 검사 현황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074" name="Picture 2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C73985E5-F410-445E-7134-D06E403F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287" y="674150"/>
            <a:ext cx="10539157" cy="59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B916E6B-14BD-8B32-07DD-271CE81F199B}"/>
              </a:ext>
            </a:extLst>
          </p:cNvPr>
          <p:cNvSpPr/>
          <p:nvPr/>
        </p:nvSpPr>
        <p:spPr>
          <a:xfrm>
            <a:off x="3536302" y="998376"/>
            <a:ext cx="4310743" cy="53579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194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7B6ADB-BDB8-6506-8CB1-62DD09D97D6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아동 인지능력 검사 현황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pic>
        <p:nvPicPr>
          <p:cNvPr id="3074" name="Picture 2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C73985E5-F410-445E-7134-D06E403FA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44" y="506582"/>
            <a:ext cx="10539157" cy="5960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F9634CF-4600-BF5F-C206-EE0B6B979155}"/>
              </a:ext>
            </a:extLst>
          </p:cNvPr>
          <p:cNvSpPr/>
          <p:nvPr/>
        </p:nvSpPr>
        <p:spPr>
          <a:xfrm>
            <a:off x="-130981" y="-66283"/>
            <a:ext cx="12433841" cy="69905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latin typeface="Pretendard Variable" panose="02000003000000020004" pitchFamily="2" charset="-127"/>
              <a:ea typeface="Pretendard Variable" panose="02000003000000020004" pitchFamily="2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E21F836-BA3D-32F6-FF47-AEF167A83593}"/>
              </a:ext>
            </a:extLst>
          </p:cNvPr>
          <p:cNvGrpSpPr/>
          <p:nvPr/>
        </p:nvGrpSpPr>
        <p:grpSpPr>
          <a:xfrm>
            <a:off x="278844" y="1468978"/>
            <a:ext cx="11634310" cy="4484014"/>
            <a:chOff x="278844" y="1360367"/>
            <a:chExt cx="11634310" cy="448401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28E374D-8B00-C6A3-CDC4-441DDFBD1771}"/>
                </a:ext>
              </a:extLst>
            </p:cNvPr>
            <p:cNvGrpSpPr/>
            <p:nvPr/>
          </p:nvGrpSpPr>
          <p:grpSpPr>
            <a:xfrm>
              <a:off x="278844" y="1872336"/>
              <a:ext cx="11634310" cy="3972045"/>
              <a:chOff x="414943" y="2124892"/>
              <a:chExt cx="11634310" cy="3972045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B08BDF21-66D8-5BC3-2586-D4BD36924210}"/>
                  </a:ext>
                </a:extLst>
              </p:cNvPr>
              <p:cNvGrpSpPr/>
              <p:nvPr/>
            </p:nvGrpSpPr>
            <p:grpSpPr>
              <a:xfrm>
                <a:off x="2454278" y="2124892"/>
                <a:ext cx="7924359" cy="3363246"/>
                <a:chOff x="2454278" y="2124892"/>
                <a:chExt cx="7924359" cy="3363246"/>
              </a:xfrm>
            </p:grpSpPr>
            <p:pic>
              <p:nvPicPr>
                <p:cNvPr id="8" name="그림 7" descr="텍스트, 스크린샷, 웹사이트, 웹 페이지이(가) 표시된 사진&#10;&#10;자동 생성된 설명">
                  <a:extLst>
                    <a:ext uri="{FF2B5EF4-FFF2-40B4-BE49-F238E27FC236}">
                      <a16:creationId xmlns:a16="http://schemas.microsoft.com/office/drawing/2014/main" id="{1EA466B5-3B41-3F90-B4CF-FF9B825A37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3039" t="5097" r="14696" b="48858"/>
                <a:stretch/>
              </p:blipFill>
              <p:spPr>
                <a:xfrm>
                  <a:off x="2454278" y="2124892"/>
                  <a:ext cx="7924359" cy="3206996"/>
                </a:xfrm>
                <a:prstGeom prst="rect">
                  <a:avLst/>
                </a:prstGeom>
              </p:spPr>
            </p:pic>
            <p:sp>
              <p:nvSpPr>
                <p:cNvPr id="9" name="직사각형 8">
                  <a:extLst>
                    <a:ext uri="{FF2B5EF4-FFF2-40B4-BE49-F238E27FC236}">
                      <a16:creationId xmlns:a16="http://schemas.microsoft.com/office/drawing/2014/main" id="{65DAEAFC-4BDF-FCB0-53F8-6B768289C801}"/>
                    </a:ext>
                  </a:extLst>
                </p:cNvPr>
                <p:cNvSpPr/>
                <p:nvPr/>
              </p:nvSpPr>
              <p:spPr>
                <a:xfrm>
                  <a:off x="3092097" y="4648745"/>
                  <a:ext cx="6716888" cy="522111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ko-KR" altLang="en-US" dirty="0">
                    <a:latin typeface="Pretendard Variable" panose="02000003000000020004" pitchFamily="2" charset="-127"/>
                    <a:ea typeface="Pretendard Variable" panose="02000003000000020004" pitchFamily="2" charset="-127"/>
                  </a:endParaRPr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FDFC462F-1F5C-2957-F828-D7512AC46989}"/>
                    </a:ext>
                  </a:extLst>
                </p:cNvPr>
                <p:cNvGrpSpPr/>
                <p:nvPr/>
              </p:nvGrpSpPr>
              <p:grpSpPr>
                <a:xfrm>
                  <a:off x="3508943" y="5170800"/>
                  <a:ext cx="5812182" cy="317338"/>
                  <a:chOff x="3508943" y="5170800"/>
                  <a:chExt cx="5812182" cy="1124161"/>
                </a:xfrm>
              </p:grpSpPr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C5BE4884-54B0-F1E4-FE3F-52A3136D5F56}"/>
                      </a:ext>
                    </a:extLst>
                  </p:cNvPr>
                  <p:cNvSpPr/>
                  <p:nvPr/>
                </p:nvSpPr>
                <p:spPr>
                  <a:xfrm>
                    <a:off x="4871444" y="5180857"/>
                    <a:ext cx="2701190" cy="98031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</a:endParaRPr>
                  </a:p>
                </p:txBody>
              </p:sp>
              <p:sp>
                <p:nvSpPr>
                  <p:cNvPr id="12" name="직각 삼각형 11">
                    <a:extLst>
                      <a:ext uri="{FF2B5EF4-FFF2-40B4-BE49-F238E27FC236}">
                        <a16:creationId xmlns:a16="http://schemas.microsoft.com/office/drawing/2014/main" id="{2EA20068-663C-2772-8415-F7E642434681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3508943" y="5170800"/>
                    <a:ext cx="1662913" cy="1124161"/>
                  </a:xfrm>
                  <a:prstGeom prst="rt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</a:endParaRPr>
                  </a:p>
                </p:txBody>
              </p:sp>
              <p:sp>
                <p:nvSpPr>
                  <p:cNvPr id="13" name="직각 삼각형 12">
                    <a:extLst>
                      <a:ext uri="{FF2B5EF4-FFF2-40B4-BE49-F238E27FC236}">
                        <a16:creationId xmlns:a16="http://schemas.microsoft.com/office/drawing/2014/main" id="{E2E1506A-A6B2-B49E-71C1-19BFC10A6299}"/>
                      </a:ext>
                    </a:extLst>
                  </p:cNvPr>
                  <p:cNvSpPr/>
                  <p:nvPr/>
                </p:nvSpPr>
                <p:spPr>
                  <a:xfrm rot="10800000" flipH="1">
                    <a:off x="7519432" y="5179074"/>
                    <a:ext cx="1801693" cy="1041025"/>
                  </a:xfrm>
                  <a:prstGeom prst="rtTriangl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ko-KR" altLang="en-US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</a:endParaRPr>
                  </a:p>
                </p:txBody>
              </p:sp>
            </p:grpSp>
          </p:grpSp>
          <p:pic>
            <p:nvPicPr>
              <p:cNvPr id="7" name="그림 6" descr="텍스트, 스크린샷, 웹사이트, 온라인 광고이(가) 표시된 사진&#10;&#10;자동 생성된 설명">
                <a:extLst>
                  <a:ext uri="{FF2B5EF4-FFF2-40B4-BE49-F238E27FC236}">
                    <a16:creationId xmlns:a16="http://schemas.microsoft.com/office/drawing/2014/main" id="{81573571-05BF-042F-1B52-399021011F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2924" t="41225" r="14093" b="51987"/>
              <a:stretch/>
            </p:blipFill>
            <p:spPr>
              <a:xfrm>
                <a:off x="414943" y="5419436"/>
                <a:ext cx="11634310" cy="677501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AFE5C1-C8C1-800B-B6E0-9C145DF76D71}"/>
                </a:ext>
              </a:extLst>
            </p:cNvPr>
            <p:cNvSpPr txBox="1"/>
            <p:nvPr/>
          </p:nvSpPr>
          <p:spPr>
            <a:xfrm>
              <a:off x="2985303" y="1360367"/>
              <a:ext cx="622139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현 오프라인</a:t>
              </a:r>
              <a:r>
                <a:rPr lang="en-US" altLang="ko-KR" sz="18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온라인 검사는 </a:t>
              </a:r>
              <a:r>
                <a:rPr lang="ko-KR" altLang="en-US" sz="18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시간적</a:t>
              </a:r>
              <a:r>
                <a:rPr lang="en-US" altLang="ko-KR" sz="18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, </a:t>
              </a:r>
              <a:r>
                <a:rPr lang="ko-KR" altLang="en-US" sz="1800" b="1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비용적 부담</a:t>
              </a:r>
              <a:r>
                <a:rPr lang="ko-KR" altLang="en-US" sz="1800" b="0" i="0" u="none" strike="noStrike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이 있음</a:t>
              </a:r>
              <a:r>
                <a:rPr lang="ko-KR" altLang="en-US" sz="1800" b="0" i="0" dirty="0">
                  <a:solidFill>
                    <a:srgbClr val="FFFFFF"/>
                  </a:solidFill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rPr>
                <a:t>​</a:t>
              </a:r>
              <a:endParaRPr lang="ko-KR" altLang="en-US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endParaRPr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E40B80-DCF3-80ED-2250-C64C1427C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099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B82BBE-0CFC-629F-08C3-EED0AEA60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7F379F-1EA4-42BC-8824-D4E96A830989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32E14D-7F34-3CC1-5ABA-8A1460C68A61}"/>
              </a:ext>
            </a:extLst>
          </p:cNvPr>
          <p:cNvSpPr txBox="1"/>
          <p:nvPr/>
        </p:nvSpPr>
        <p:spPr>
          <a:xfrm>
            <a:off x="269112" y="223672"/>
            <a:ext cx="6094070" cy="499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20000"/>
              </a:lnSpc>
              <a:spcBef>
                <a:spcPts val="0"/>
              </a:spcBef>
            </a:pPr>
            <a:r>
              <a:rPr lang="ko-KR" altLang="en-US" sz="2400" b="1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경쟁 서비스 분석</a:t>
            </a:r>
            <a:endParaRPr lang="en-US" altLang="ko-KR" sz="2400" b="1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E4B6FDBB-1030-135C-7661-494C29C19ECB}"/>
              </a:ext>
            </a:extLst>
          </p:cNvPr>
          <p:cNvSpPr txBox="1"/>
          <p:nvPr/>
        </p:nvSpPr>
        <p:spPr>
          <a:xfrm>
            <a:off x="2279911" y="1109025"/>
            <a:ext cx="7632178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400" dirty="0">
                <a:latin typeface="Pretendard Variable" panose="02000003000000020004" pitchFamily="2" charset="-127"/>
                <a:ea typeface="Pretendard Variable" panose="02000003000000020004" pitchFamily="2" charset="-127"/>
                <a:cs typeface="Pretendard Variable" panose="02000003000000020004" pitchFamily="2" charset="-127"/>
              </a:rPr>
              <a:t>아이의 발달 역량, 언어 능력을 분석하는 서비스는 이미 존재함</a:t>
            </a:r>
            <a:endParaRPr lang="ko-KR" sz="2400" dirty="0">
              <a:latin typeface="Pretendard Variable" panose="02000003000000020004" pitchFamily="2" charset="-127"/>
              <a:ea typeface="Pretendard Variable" panose="02000003000000020004" pitchFamily="2" charset="-127"/>
              <a:cs typeface="Pretendard Variable" panose="02000003000000020004" pitchFamily="2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EBECF66F-0AB0-B27C-3767-65218706ADD9}"/>
              </a:ext>
            </a:extLst>
          </p:cNvPr>
          <p:cNvSpPr/>
          <p:nvPr/>
        </p:nvSpPr>
        <p:spPr>
          <a:xfrm>
            <a:off x="1153275" y="1692171"/>
            <a:ext cx="4657548" cy="4600673"/>
          </a:xfrm>
          <a:prstGeom prst="roundRect">
            <a:avLst>
              <a:gd name="adj" fmla="val 7290"/>
            </a:avLst>
          </a:prstGeom>
          <a:noFill/>
          <a:ln w="25400">
            <a:solidFill>
              <a:srgbClr val="C4C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AF9BBB7-9066-BE8B-D298-DECC48B2C2C8}"/>
              </a:ext>
            </a:extLst>
          </p:cNvPr>
          <p:cNvSpPr/>
          <p:nvPr/>
        </p:nvSpPr>
        <p:spPr>
          <a:xfrm>
            <a:off x="6281826" y="1692170"/>
            <a:ext cx="4657548" cy="4600673"/>
          </a:xfrm>
          <a:prstGeom prst="roundRect">
            <a:avLst>
              <a:gd name="adj" fmla="val 7290"/>
            </a:avLst>
          </a:prstGeom>
          <a:noFill/>
          <a:ln w="25400">
            <a:solidFill>
              <a:srgbClr val="C4C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Pretendard Variable" panose="02000003000000020004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5603F8F-9B06-F8BD-C42E-E9921B39BF66}"/>
              </a:ext>
            </a:extLst>
          </p:cNvPr>
          <p:cNvGrpSpPr/>
          <p:nvPr/>
        </p:nvGrpSpPr>
        <p:grpSpPr>
          <a:xfrm>
            <a:off x="1474097" y="1935133"/>
            <a:ext cx="9250097" cy="4224448"/>
            <a:chOff x="1474097" y="1935133"/>
            <a:chExt cx="9250097" cy="4224448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984BCE9B-9511-F626-1552-52E3059A481D}"/>
                </a:ext>
              </a:extLst>
            </p:cNvPr>
            <p:cNvGrpSpPr/>
            <p:nvPr/>
          </p:nvGrpSpPr>
          <p:grpSpPr>
            <a:xfrm>
              <a:off x="1474097" y="1935133"/>
              <a:ext cx="9250097" cy="4224448"/>
              <a:chOff x="1206312" y="1998636"/>
              <a:chExt cx="9250097" cy="4224448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0BA06B55-E6A7-110A-41AD-B887DEF52125}"/>
                  </a:ext>
                </a:extLst>
              </p:cNvPr>
              <p:cNvGrpSpPr/>
              <p:nvPr/>
            </p:nvGrpSpPr>
            <p:grpSpPr>
              <a:xfrm>
                <a:off x="1206312" y="1998636"/>
                <a:ext cx="3971925" cy="4224448"/>
                <a:chOff x="1131965" y="2183586"/>
                <a:chExt cx="3971925" cy="4224448"/>
              </a:xfrm>
            </p:grpSpPr>
            <p:pic>
              <p:nvPicPr>
                <p:cNvPr id="6152" name="Picture 8" descr="텍스트, 스크린샷, 소프트웨어, 멀티미디어 소프트웨어이(가) 표시된 사진&#10;&#10;자동 생성된 설명">
                  <a:extLst>
                    <a:ext uri="{FF2B5EF4-FFF2-40B4-BE49-F238E27FC236}">
                      <a16:creationId xmlns:a16="http://schemas.microsoft.com/office/drawing/2014/main" id="{3B5007E2-E292-3182-3906-530562B594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41503" y="2279659"/>
                  <a:ext cx="3752850" cy="237172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BB17A78B-6D1F-AD59-1D3D-37A7D1096FFD}"/>
                    </a:ext>
                  </a:extLst>
                </p:cNvPr>
                <p:cNvGrpSpPr/>
                <p:nvPr/>
              </p:nvGrpSpPr>
              <p:grpSpPr>
                <a:xfrm>
                  <a:off x="1131965" y="2183586"/>
                  <a:ext cx="3971925" cy="4224448"/>
                  <a:chOff x="1228300" y="1850211"/>
                  <a:chExt cx="3971925" cy="4224448"/>
                </a:xfrm>
              </p:grpSpPr>
              <p:pic>
                <p:nvPicPr>
                  <p:cNvPr id="6150" name="Picture 6" descr="스크린샷, 태블릿 컴퓨터, 스마트폰이(가) 표시된 사진&#10;&#10;자동 생성된 설명">
                    <a:extLst>
                      <a:ext uri="{FF2B5EF4-FFF2-40B4-BE49-F238E27FC236}">
                        <a16:creationId xmlns:a16="http://schemas.microsoft.com/office/drawing/2014/main" id="{FF0E97B7-A9DB-EB33-D664-78B60E362D9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28300" y="1850211"/>
                    <a:ext cx="3971925" cy="25146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" name="TextBox 1">
                    <a:extLst>
                      <a:ext uri="{FF2B5EF4-FFF2-40B4-BE49-F238E27FC236}">
                        <a16:creationId xmlns:a16="http://schemas.microsoft.com/office/drawing/2014/main" id="{ADFEF666-70F7-457E-D7EC-0D9120BC0B0E}"/>
                      </a:ext>
                    </a:extLst>
                  </p:cNvPr>
                  <p:cNvSpPr txBox="1"/>
                  <p:nvPr/>
                </p:nvSpPr>
                <p:spPr>
                  <a:xfrm>
                    <a:off x="1315848" y="4498074"/>
                    <a:ext cx="3796828" cy="1576585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ko-KR" altLang="en-US" sz="2800" b="1" dirty="0" err="1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째깍악어</a:t>
                    </a:r>
                    <a:endParaRPr lang="ko-KR" altLang="en-US" sz="2800" b="1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endParaRPr lang="ko-KR" altLang="en-US" sz="1100" dirty="0">
                      <a:latin typeface="Pretendard Variable" panose="02000003000000020004" pitchFamily="2" charset="-127"/>
                      <a:ea typeface="Pretendard Variable" panose="02000003000000020004" pitchFamily="2" charset="-127"/>
                      <a:cs typeface="Pretendard Variable" panose="02000003000000020004" pitchFamily="2" charset="-127"/>
                    </a:endParaRPr>
                  </a:p>
                  <a:p>
                    <a:pPr algn="ctr">
                      <a:lnSpc>
                        <a:spcPct val="120000"/>
                      </a:lnSpc>
                    </a:pPr>
                    <a:r>
                      <a:rPr lang="ko-KR" altLang="en-US" sz="2400" dirty="0">
                        <a:latin typeface="Pretendard Variable" panose="02000003000000020004" pitchFamily="2" charset="-127"/>
                        <a:ea typeface="Pretendard Variable" panose="02000003000000020004" pitchFamily="2" charset="-127"/>
                        <a:cs typeface="Pretendard Variable" panose="02000003000000020004" pitchFamily="2" charset="-127"/>
                      </a:rPr>
                      <a:t>미니게임의 형태로 아동의 인지능력을 검사</a:t>
                    </a:r>
                  </a:p>
                </p:txBody>
              </p:sp>
            </p:grpSp>
          </p:grpSp>
          <p:sp>
            <p:nvSpPr>
              <p:cNvPr id="17" name="TextBox 1">
                <a:extLst>
                  <a:ext uri="{FF2B5EF4-FFF2-40B4-BE49-F238E27FC236}">
                    <a16:creationId xmlns:a16="http://schemas.microsoft.com/office/drawing/2014/main" id="{73FB13E2-7112-E028-8CE7-240046C8D910}"/>
                  </a:ext>
                </a:extLst>
              </p:cNvPr>
              <p:cNvSpPr txBox="1"/>
              <p:nvPr/>
            </p:nvSpPr>
            <p:spPr>
              <a:xfrm>
                <a:off x="6229221" y="4646499"/>
                <a:ext cx="4227188" cy="154273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ko-KR" altLang="en-US" sz="2800" b="1" dirty="0" err="1"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토키랜드</a:t>
                </a:r>
                <a:endParaRPr lang="en-US" altLang="ko-KR" sz="2800" b="1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/>
                <a:endParaRPr lang="ko-KR" altLang="en-US" sz="1100" dirty="0"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  <a:p>
                <a:pPr algn="ctr" rtl="0" fontAlgn="base">
                  <a:lnSpc>
                    <a:spcPct val="120000"/>
                  </a:lnSpc>
                </a:pPr>
                <a:r>
                  <a:rPr lang="ko-KR" altLang="ko-KR" sz="2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들려주는 단어를 따라 말하게 하여</a:t>
                </a:r>
                <a:r>
                  <a:rPr lang="ko-KR" altLang="ko-KR" sz="2400" b="0" i="0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​</a:t>
                </a:r>
              </a:p>
              <a:p>
                <a:pPr algn="ctr" rtl="0" fontAlgn="base">
                  <a:lnSpc>
                    <a:spcPct val="120000"/>
                  </a:lnSpc>
                </a:pPr>
                <a:r>
                  <a:rPr lang="ko-KR" altLang="ko-KR" sz="2400" b="0" i="0" u="none" strike="noStrike" dirty="0">
                    <a:effectLst/>
                    <a:latin typeface="Pretendard Variable" panose="02000003000000020004" pitchFamily="2" charset="-127"/>
                    <a:ea typeface="Pretendard Variable" panose="02000003000000020004" pitchFamily="2" charset="-127"/>
                    <a:cs typeface="Pretendard Variable" panose="02000003000000020004" pitchFamily="2" charset="-127"/>
                  </a:rPr>
                  <a:t>아동이 발음을 학습</a:t>
                </a:r>
                <a:endParaRPr lang="ko-KR" altLang="ko-KR" sz="2400" b="0" i="0" dirty="0">
                  <a:effectLst/>
                  <a:latin typeface="Pretendard Variable" panose="02000003000000020004" pitchFamily="2" charset="-127"/>
                  <a:ea typeface="Pretendard Variable" panose="02000003000000020004" pitchFamily="2" charset="-127"/>
                  <a:cs typeface="Pretendard Variable" panose="02000003000000020004" pitchFamily="2" charset="-127"/>
                </a:endParaRPr>
              </a:p>
            </p:txBody>
          </p:sp>
        </p:grpSp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355E5952-5316-954F-95FF-A2FD1B554B59}"/>
                </a:ext>
              </a:extLst>
            </p:cNvPr>
            <p:cNvGrpSpPr/>
            <p:nvPr/>
          </p:nvGrpSpPr>
          <p:grpSpPr>
            <a:xfrm>
              <a:off x="6703988" y="1959769"/>
              <a:ext cx="3967944" cy="2514600"/>
              <a:chOff x="6646180" y="2017394"/>
              <a:chExt cx="4699537" cy="3214355"/>
            </a:xfrm>
          </p:grpSpPr>
          <p:pic>
            <p:nvPicPr>
              <p:cNvPr id="20" name="그림 19" descr="텍스트, 스크린샷, 만화 영화, 도표이(가) 표시된 사진&#10;&#10;자동 생성된 설명">
                <a:extLst>
                  <a:ext uri="{FF2B5EF4-FFF2-40B4-BE49-F238E27FC236}">
                    <a16:creationId xmlns:a16="http://schemas.microsoft.com/office/drawing/2014/main" id="{70919A91-C9A1-AF9D-8586-90FC858344B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2960" r="14562" b="-639"/>
              <a:stretch/>
            </p:blipFill>
            <p:spPr>
              <a:xfrm>
                <a:off x="6818526" y="2167234"/>
                <a:ext cx="4425859" cy="2969589"/>
              </a:xfrm>
              <a:prstGeom prst="rect">
                <a:avLst/>
              </a:prstGeom>
            </p:spPr>
          </p:pic>
          <p:pic>
            <p:nvPicPr>
              <p:cNvPr id="21" name="그림 20" descr="스크린샷, 태블릿 컴퓨터, 스마트폰이(가) 표시된 사진&#10;&#10;자동 생성된 설명">
                <a:extLst>
                  <a:ext uri="{FF2B5EF4-FFF2-40B4-BE49-F238E27FC236}">
                    <a16:creationId xmlns:a16="http://schemas.microsoft.com/office/drawing/2014/main" id="{A74AEDCF-2360-BE1A-22B8-CA0E755719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325" r="125" b="-325"/>
              <a:stretch/>
            </p:blipFill>
            <p:spPr>
              <a:xfrm>
                <a:off x="6646180" y="2017394"/>
                <a:ext cx="4699537" cy="321435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03797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439</TotalTime>
  <Words>933</Words>
  <Application>Microsoft Office PowerPoint</Application>
  <PresentationFormat>와이드스크린</PresentationFormat>
  <Paragraphs>309</Paragraphs>
  <Slides>42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Calibri</vt:lpstr>
      <vt:lpstr>Arial</vt:lpstr>
      <vt:lpstr>Pretendard Variable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민정 김</dc:creator>
  <cp:lastModifiedBy>민정 김</cp:lastModifiedBy>
  <cp:revision>13</cp:revision>
  <dcterms:created xsi:type="dcterms:W3CDTF">2023-08-22T02:41:30Z</dcterms:created>
  <dcterms:modified xsi:type="dcterms:W3CDTF">2023-08-24T13:01:30Z</dcterms:modified>
</cp:coreProperties>
</file>